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87" r:id="rId3"/>
    <p:sldId id="272" r:id="rId4"/>
    <p:sldId id="276" r:id="rId5"/>
    <p:sldId id="274" r:id="rId6"/>
    <p:sldId id="280" r:id="rId7"/>
    <p:sldId id="281" r:id="rId8"/>
    <p:sldId id="282" r:id="rId9"/>
    <p:sldId id="283" r:id="rId10"/>
    <p:sldId id="288" r:id="rId11"/>
    <p:sldId id="286" r:id="rId12"/>
    <p:sldId id="285" r:id="rId13"/>
    <p:sldId id="284" r:id="rId14"/>
  </p:sldIdLst>
  <p:sldSz cx="9144000" cy="6858000" type="screen4x3"/>
  <p:notesSz cx="6789738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E2C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5" autoAdjust="0"/>
    <p:restoredTop sz="71086" autoAdjust="0"/>
  </p:normalViewPr>
  <p:slideViewPr>
    <p:cSldViewPr>
      <p:cViewPr>
        <p:scale>
          <a:sx n="78" d="100"/>
          <a:sy n="78" d="100"/>
        </p:scale>
        <p:origin x="-156" y="16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228" y="-84"/>
      </p:cViewPr>
      <p:guideLst>
        <p:guide orient="horz" pos="3128"/>
        <p:guide pos="21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5947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EB3E9-C78B-4DE5-B12B-71A74D2511FC}" type="datetimeFigureOut">
              <a:rPr lang="en-GB" smtClean="0"/>
              <a:t>18/04/2016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974" y="4716661"/>
            <a:ext cx="543179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5947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BC5C5-A740-465D-B12C-ABB1EDC7AB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473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BC5C5-A740-465D-B12C-ABB1EDC7AB4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447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BC5C5-A740-465D-B12C-ABB1EDC7AB4F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293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BC5C5-A740-465D-B12C-ABB1EDC7AB4F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2933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BC5C5-A740-465D-B12C-ABB1EDC7AB4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156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BC5C5-A740-465D-B12C-ABB1EDC7AB4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293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BC5C5-A740-465D-B12C-ABB1EDC7AB4F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293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BC5C5-A740-465D-B12C-ABB1EDC7AB4F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293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BC5C5-A740-465D-B12C-ABB1EDC7AB4F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293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BC5C5-A740-465D-B12C-ABB1EDC7AB4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293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BC5C5-A740-465D-B12C-ABB1EDC7AB4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293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BC5C5-A740-465D-B12C-ABB1EDC7AB4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293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BC5C5-A740-465D-B12C-ABB1EDC7AB4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293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53E1D-C306-4D02-AF8E-89715D614A87}" type="datetimeFigureOut">
              <a:rPr lang="en-GB" smtClean="0"/>
              <a:t>18/04/2016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C77F-C949-45A7-BD87-82774EA0C8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279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53E1D-C306-4D02-AF8E-89715D614A87}" type="datetimeFigureOut">
              <a:rPr lang="en-GB" smtClean="0"/>
              <a:t>18/04/2016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C77F-C949-45A7-BD87-82774EA0C8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137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53E1D-C306-4D02-AF8E-89715D614A87}" type="datetimeFigureOut">
              <a:rPr lang="en-GB" smtClean="0"/>
              <a:t>18/04/2016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C77F-C949-45A7-BD87-82774EA0C8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165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D374E-7E97-4FCC-A3F7-6145A5844B4F}" type="datetimeFigureOut">
              <a:rPr lang="en-GB" smtClean="0"/>
              <a:t>18/04/2016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7340-BE91-498D-8B78-23BD11A6B7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139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D374E-7E97-4FCC-A3F7-6145A5844B4F}" type="datetimeFigureOut">
              <a:rPr lang="en-GB" smtClean="0"/>
              <a:t>18/04/2016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7340-BE91-498D-8B78-23BD11A6B7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744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D374E-7E97-4FCC-A3F7-6145A5844B4F}" type="datetimeFigureOut">
              <a:rPr lang="en-GB" smtClean="0"/>
              <a:t>18/04/2016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7340-BE91-498D-8B78-23BD11A6B7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671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D374E-7E97-4FCC-A3F7-6145A5844B4F}" type="datetimeFigureOut">
              <a:rPr lang="en-GB" smtClean="0"/>
              <a:t>18/04/2016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7340-BE91-498D-8B78-23BD11A6B7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770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D374E-7E97-4FCC-A3F7-6145A5844B4F}" type="datetimeFigureOut">
              <a:rPr lang="en-GB" smtClean="0"/>
              <a:t>18/04/2016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7340-BE91-498D-8B78-23BD11A6B7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044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D374E-7E97-4FCC-A3F7-6145A5844B4F}" type="datetimeFigureOut">
              <a:rPr lang="en-GB" smtClean="0"/>
              <a:t>18/04/2016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7340-BE91-498D-8B78-23BD11A6B7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646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D374E-7E97-4FCC-A3F7-6145A5844B4F}" type="datetimeFigureOut">
              <a:rPr lang="en-GB" smtClean="0"/>
              <a:t>18/04/2016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7340-BE91-498D-8B78-23BD11A6B7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687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D374E-7E97-4FCC-A3F7-6145A5844B4F}" type="datetimeFigureOut">
              <a:rPr lang="en-GB" smtClean="0"/>
              <a:t>18/04/2016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7340-BE91-498D-8B78-23BD11A6B7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414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53E1D-C306-4D02-AF8E-89715D614A87}" type="datetimeFigureOut">
              <a:rPr lang="en-GB" smtClean="0"/>
              <a:t>18/04/2016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C77F-C949-45A7-BD87-82774EA0C8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1797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D374E-7E97-4FCC-A3F7-6145A5844B4F}" type="datetimeFigureOut">
              <a:rPr lang="en-GB" smtClean="0"/>
              <a:t>18/04/2016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7340-BE91-498D-8B78-23BD11A6B7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018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D374E-7E97-4FCC-A3F7-6145A5844B4F}" type="datetimeFigureOut">
              <a:rPr lang="en-GB" smtClean="0"/>
              <a:t>18/04/2016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7340-BE91-498D-8B78-23BD11A6B7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404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D374E-7E97-4FCC-A3F7-6145A5844B4F}" type="datetimeFigureOut">
              <a:rPr lang="en-GB" smtClean="0"/>
              <a:t>18/04/2016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7340-BE91-498D-8B78-23BD11A6B7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602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53E1D-C306-4D02-AF8E-89715D614A87}" type="datetimeFigureOut">
              <a:rPr lang="en-GB" smtClean="0"/>
              <a:t>18/04/2016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C77F-C949-45A7-BD87-82774EA0C8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279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53E1D-C306-4D02-AF8E-89715D614A87}" type="datetimeFigureOut">
              <a:rPr lang="en-GB" smtClean="0"/>
              <a:t>18/04/2016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C77F-C949-45A7-BD87-82774EA0C8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450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53E1D-C306-4D02-AF8E-89715D614A87}" type="datetimeFigureOut">
              <a:rPr lang="en-GB" smtClean="0"/>
              <a:t>18/04/2016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C77F-C949-45A7-BD87-82774EA0C8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987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53E1D-C306-4D02-AF8E-89715D614A87}" type="datetimeFigureOut">
              <a:rPr lang="en-GB" smtClean="0"/>
              <a:t>18/04/2016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C77F-C949-45A7-BD87-82774EA0C8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314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53E1D-C306-4D02-AF8E-89715D614A87}" type="datetimeFigureOut">
              <a:rPr lang="en-GB" smtClean="0"/>
              <a:t>18/04/2016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C77F-C949-45A7-BD87-82774EA0C8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238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53E1D-C306-4D02-AF8E-89715D614A87}" type="datetimeFigureOut">
              <a:rPr lang="en-GB" smtClean="0"/>
              <a:t>18/04/2016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C77F-C949-45A7-BD87-82774EA0C8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429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53E1D-C306-4D02-AF8E-89715D614A87}" type="datetimeFigureOut">
              <a:rPr lang="en-GB" smtClean="0"/>
              <a:t>18/04/2016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C77F-C949-45A7-BD87-82774EA0C8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96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53E1D-C306-4D02-AF8E-89715D614A87}" type="datetimeFigureOut">
              <a:rPr lang="en-GB" smtClean="0"/>
              <a:t>18/04/2016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6C77F-C949-45A7-BD87-82774EA0C8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179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D374E-7E97-4FCC-A3F7-6145A5844B4F}" type="datetimeFigureOut">
              <a:rPr lang="en-GB" smtClean="0"/>
              <a:t>18/04/2016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47340-BE91-498D-8B78-23BD11A6B7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290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cid:image001.png@01D11617.79C97600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1.pn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://www.commonroom.uk.com/" TargetMode="External"/><Relationship Id="rId10" Type="http://schemas.openxmlformats.org/officeDocument/2006/relationships/image" Target="cid:image001.png@01D11617.79C97600" TargetMode="External"/><Relationship Id="rId4" Type="http://schemas.openxmlformats.org/officeDocument/2006/relationships/hyperlink" Target="http://www.commonroom.uk.com" TargetMode="Externa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www.mindmate.org.u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0464" y="0"/>
            <a:ext cx="9180512" cy="688538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1052736"/>
            <a:ext cx="7772400" cy="1944216"/>
          </a:xfrm>
        </p:spPr>
        <p:txBody>
          <a:bodyPr>
            <a:normAutofit/>
          </a:bodyPr>
          <a:lstStyle/>
          <a:p>
            <a:pPr algn="r"/>
            <a:r>
              <a:rPr lang="en-GB" sz="5400" b="1" dirty="0" err="1" smtClean="0">
                <a:solidFill>
                  <a:schemeClr val="bg1"/>
                </a:solidFill>
              </a:rPr>
              <a:t>www.MindMate.org.uk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445224"/>
            <a:ext cx="9192830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517232"/>
            <a:ext cx="3088392" cy="80619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1268760"/>
            <a:ext cx="3817706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16428"/>
            <a:ext cx="2664296" cy="376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CM_logo_nostrap_fullcol_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437112"/>
            <a:ext cx="4894684" cy="677513"/>
          </a:xfrm>
          <a:prstGeom prst="rect">
            <a:avLst/>
          </a:prstGeom>
        </p:spPr>
      </p:pic>
      <p:pic>
        <p:nvPicPr>
          <p:cNvPr id="9" name="Picture 8" descr="cid:image001.png@01D11617.79C97600"/>
          <p:cNvPicPr/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585" y="5488971"/>
            <a:ext cx="985976" cy="9926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849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7384"/>
            <a:ext cx="9252520" cy="689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108520" y="260648"/>
            <a:ext cx="925252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003399"/>
                </a:solidFill>
              </a:rPr>
              <a:t>     …further </a:t>
            </a:r>
            <a:r>
              <a:rPr lang="en-GB" b="1" dirty="0">
                <a:solidFill>
                  <a:srgbClr val="003399"/>
                </a:solidFill>
              </a:rPr>
              <a:t>developments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9552" y="1772816"/>
            <a:ext cx="6275040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2800" dirty="0" smtClean="0">
              <a:solidFill>
                <a:srgbClr val="003399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>
              <a:solidFill>
                <a:srgbClr val="003399"/>
              </a:solidFill>
            </a:endParaRPr>
          </a:p>
        </p:txBody>
      </p:sp>
      <p:pic>
        <p:nvPicPr>
          <p:cNvPr id="3" name="Picture 2" descr="16+ image onlin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4673973" cy="2016224"/>
          </a:xfrm>
          <a:prstGeom prst="rect">
            <a:avLst/>
          </a:prstGeom>
        </p:spPr>
      </p:pic>
      <p:pic>
        <p:nvPicPr>
          <p:cNvPr id="5" name="Picture 4" descr="parentcarer panel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869159"/>
            <a:ext cx="4248472" cy="1832387"/>
          </a:xfrm>
          <a:prstGeom prst="rect">
            <a:avLst/>
          </a:prstGeom>
        </p:spPr>
      </p:pic>
      <p:pic>
        <p:nvPicPr>
          <p:cNvPr id="9" name="Picture 8" descr="YP panel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717032"/>
            <a:ext cx="4104456" cy="177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55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7384"/>
            <a:ext cx="9252520" cy="689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108520" y="260648"/>
            <a:ext cx="925252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 smtClean="0">
                <a:solidFill>
                  <a:srgbClr val="003399"/>
                </a:solidFill>
              </a:rPr>
              <a:t>         IN THE PIPELINE…</a:t>
            </a:r>
            <a:endParaRPr lang="en-GB" b="1" dirty="0">
              <a:solidFill>
                <a:srgbClr val="003399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051720" y="1340768"/>
            <a:ext cx="6275040" cy="3484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 smtClean="0">
                <a:solidFill>
                  <a:srgbClr val="000090"/>
                </a:solidFill>
              </a:rPr>
              <a:t>Parent pages and resources </a:t>
            </a:r>
            <a:endParaRPr lang="en-GB" sz="4000" dirty="0">
              <a:solidFill>
                <a:srgbClr val="000090"/>
              </a:solidFill>
            </a:endParaRPr>
          </a:p>
          <a:p>
            <a:r>
              <a:rPr lang="en-GB" sz="4000" dirty="0" smtClean="0">
                <a:solidFill>
                  <a:srgbClr val="000090"/>
                </a:solidFill>
              </a:rPr>
              <a:t>Resource bank </a:t>
            </a:r>
            <a:r>
              <a:rPr lang="en-GB" sz="4000" dirty="0">
                <a:solidFill>
                  <a:srgbClr val="000090"/>
                </a:solidFill>
              </a:rPr>
              <a:t>for workers</a:t>
            </a:r>
          </a:p>
          <a:p>
            <a:r>
              <a:rPr lang="en-GB" sz="4000" dirty="0">
                <a:solidFill>
                  <a:srgbClr val="000090"/>
                </a:solidFill>
              </a:rPr>
              <a:t>More </a:t>
            </a:r>
            <a:r>
              <a:rPr lang="en-GB" sz="4000" dirty="0" smtClean="0">
                <a:solidFill>
                  <a:srgbClr val="000090"/>
                </a:solidFill>
              </a:rPr>
              <a:t>on for 16+ </a:t>
            </a:r>
            <a:endParaRPr lang="en-GB" sz="4000" dirty="0">
              <a:solidFill>
                <a:srgbClr val="000090"/>
              </a:solidFill>
            </a:endParaRPr>
          </a:p>
          <a:p>
            <a:r>
              <a:rPr lang="en-GB" sz="4000" dirty="0">
                <a:solidFill>
                  <a:srgbClr val="000090"/>
                </a:solidFill>
              </a:rPr>
              <a:t>Interactive tools ‘</a:t>
            </a:r>
            <a:r>
              <a:rPr lang="en-GB" sz="4000" i="1" dirty="0" err="1">
                <a:solidFill>
                  <a:srgbClr val="000090"/>
                </a:solidFill>
              </a:rPr>
              <a:t>stresspot</a:t>
            </a:r>
            <a:r>
              <a:rPr lang="en-GB" sz="4000" dirty="0">
                <a:solidFill>
                  <a:srgbClr val="000090"/>
                </a:solidFill>
              </a:rPr>
              <a:t>’ and ‘</a:t>
            </a:r>
            <a:r>
              <a:rPr lang="en-GB" sz="4000" i="1" dirty="0">
                <a:solidFill>
                  <a:srgbClr val="000090"/>
                </a:solidFill>
              </a:rPr>
              <a:t>find your </a:t>
            </a:r>
            <a:r>
              <a:rPr lang="en-GB" sz="4000" i="1" dirty="0" err="1" smtClean="0">
                <a:solidFill>
                  <a:srgbClr val="000090"/>
                </a:solidFill>
              </a:rPr>
              <a:t>MindMates</a:t>
            </a:r>
            <a:r>
              <a:rPr lang="en-GB" sz="4000" dirty="0">
                <a:solidFill>
                  <a:srgbClr val="000090"/>
                </a:solidFill>
              </a:rPr>
              <a:t>’</a:t>
            </a:r>
          </a:p>
          <a:p>
            <a:r>
              <a:rPr lang="en-GB" sz="4000" dirty="0" smtClean="0">
                <a:solidFill>
                  <a:srgbClr val="000090"/>
                </a:solidFill>
              </a:rPr>
              <a:t>Develop ‘</a:t>
            </a:r>
            <a:r>
              <a:rPr lang="en-GB" sz="4000" i="1" dirty="0" smtClean="0">
                <a:solidFill>
                  <a:srgbClr val="000090"/>
                </a:solidFill>
              </a:rPr>
              <a:t>healthy minds’ </a:t>
            </a:r>
            <a:r>
              <a:rPr lang="en-GB" sz="4000" dirty="0">
                <a:solidFill>
                  <a:srgbClr val="000090"/>
                </a:solidFill>
              </a:rPr>
              <a:t>pages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2692355"/>
            <a:ext cx="3029849" cy="428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694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05064"/>
            <a:ext cx="6347048" cy="201622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3600" dirty="0" smtClean="0"/>
              <a:t>Contact </a:t>
            </a:r>
            <a:r>
              <a:rPr lang="en-US" sz="4000" dirty="0" smtClean="0"/>
              <a:t>Liz Neill</a:t>
            </a:r>
            <a:r>
              <a:rPr lang="en-US" sz="3600" dirty="0" smtClean="0"/>
              <a:t>, </a:t>
            </a:r>
            <a:r>
              <a:rPr lang="en-US" sz="3600" dirty="0"/>
              <a:t>C</a:t>
            </a:r>
            <a:r>
              <a:rPr lang="en-US" sz="3600" dirty="0" smtClean="0"/>
              <a:t>ommon Room</a:t>
            </a:r>
            <a:endParaRPr lang="en-US" sz="3400" dirty="0"/>
          </a:p>
          <a:p>
            <a:pPr marL="0" indent="0">
              <a:buNone/>
            </a:pPr>
            <a:r>
              <a:rPr lang="en-US" sz="3400" dirty="0"/>
              <a:t>07496 494679</a:t>
            </a:r>
          </a:p>
          <a:p>
            <a:pPr marL="0" indent="0">
              <a:buNone/>
            </a:pPr>
            <a:r>
              <a:rPr lang="en-US" sz="3400" b="1" dirty="0"/>
              <a:t>@</a:t>
            </a:r>
            <a:r>
              <a:rPr lang="en-US" sz="3400" b="1" dirty="0" err="1"/>
              <a:t>Liz_CommonRoom</a:t>
            </a:r>
            <a:endParaRPr lang="en-US" sz="3400" dirty="0"/>
          </a:p>
          <a:p>
            <a:pPr marL="0" indent="0">
              <a:buNone/>
            </a:pPr>
            <a:r>
              <a:rPr lang="en-US" sz="3400" dirty="0"/>
              <a:t>Facebook </a:t>
            </a:r>
            <a:r>
              <a:rPr lang="en-US" sz="3400" b="1" dirty="0"/>
              <a:t>Liz </a:t>
            </a:r>
            <a:r>
              <a:rPr lang="en-US" sz="3400" b="1" dirty="0" err="1"/>
              <a:t>CommonRoom</a:t>
            </a:r>
            <a:endParaRPr lang="en-US" sz="3400" dirty="0"/>
          </a:p>
          <a:p>
            <a:pPr marL="0" indent="0">
              <a:buNone/>
            </a:pPr>
            <a:r>
              <a:rPr lang="en-US" sz="3400" b="1" u="sng" dirty="0">
                <a:hlinkClick r:id="rId4"/>
              </a:rPr>
              <a:t>www.commonroom.uk.com</a:t>
            </a:r>
            <a:endParaRPr lang="en-US" sz="3400" u="sng" dirty="0">
              <a:hlinkClick r:id="rId5"/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600" u="sng" dirty="0" smtClean="0"/>
          </a:p>
          <a:p>
            <a:pPr marL="0" indent="0">
              <a:buNone/>
            </a:pPr>
            <a:endParaRPr lang="en-GB" sz="2800" b="1" u="sng" dirty="0">
              <a:solidFill>
                <a:srgbClr val="003399"/>
              </a:solidFill>
            </a:endParaRPr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 smtClean="0">
                <a:solidFill>
                  <a:srgbClr val="003399"/>
                </a:solidFill>
              </a:rPr>
              <a:t/>
            </a:r>
            <a:br>
              <a:rPr lang="en-GB" b="1" dirty="0" smtClean="0">
                <a:solidFill>
                  <a:srgbClr val="003399"/>
                </a:solidFill>
              </a:rPr>
            </a:br>
            <a:r>
              <a:rPr lang="en-GB" b="1" dirty="0" smtClean="0">
                <a:solidFill>
                  <a:srgbClr val="003399"/>
                </a:solidFill>
              </a:rPr>
              <a:t>    </a:t>
            </a:r>
            <a:r>
              <a:rPr lang="en-GB" sz="5300" b="1" dirty="0" smtClean="0">
                <a:solidFill>
                  <a:srgbClr val="003399"/>
                </a:solidFill>
              </a:rPr>
              <a:t>Get involved!</a:t>
            </a:r>
            <a:br>
              <a:rPr lang="en-GB" sz="5300" b="1" dirty="0" smtClean="0">
                <a:solidFill>
                  <a:srgbClr val="003399"/>
                </a:solidFill>
              </a:rPr>
            </a:br>
            <a:endParaRPr lang="en-GB" b="1" dirty="0">
              <a:solidFill>
                <a:srgbClr val="003399"/>
              </a:solidFill>
            </a:endParaRPr>
          </a:p>
        </p:txBody>
      </p:sp>
      <p:pic>
        <p:nvPicPr>
          <p:cNvPr id="4" name="Picture 3" descr="CM_logo_nostrap_fullcol_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733256"/>
            <a:ext cx="6473952" cy="896112"/>
          </a:xfrm>
          <a:prstGeom prst="rect">
            <a:avLst/>
          </a:prstGeom>
        </p:spPr>
      </p:pic>
      <p:pic>
        <p:nvPicPr>
          <p:cNvPr id="5" name="Picture 4" descr="facebook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3720232" cy="1101622"/>
          </a:xfrm>
          <a:prstGeom prst="rect">
            <a:avLst/>
          </a:prstGeom>
        </p:spPr>
      </p:pic>
      <p:pic>
        <p:nvPicPr>
          <p:cNvPr id="7" name="Picture 6" descr="Screen Shot 2016-04-15 at 18.36.47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56792"/>
            <a:ext cx="4152900" cy="2603500"/>
          </a:xfrm>
          <a:prstGeom prst="rect">
            <a:avLst/>
          </a:prstGeom>
        </p:spPr>
      </p:pic>
      <p:pic>
        <p:nvPicPr>
          <p:cNvPr id="9" name="Picture 8" descr="cid:image001.png@01D11617.79C97600"/>
          <p:cNvPicPr/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7" y="5733256"/>
            <a:ext cx="985976" cy="9926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378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7384"/>
            <a:ext cx="9252520" cy="689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108520" y="260648"/>
            <a:ext cx="925252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003399"/>
                </a:solidFill>
              </a:rPr>
              <a:t>www.mindmate.org.uk</a:t>
            </a:r>
            <a:endParaRPr lang="en-GB" b="1" dirty="0">
              <a:solidFill>
                <a:srgbClr val="003399"/>
              </a:solidFill>
            </a:endParaRPr>
          </a:p>
        </p:txBody>
      </p:sp>
      <p:pic>
        <p:nvPicPr>
          <p:cNvPr id="5" name="Picture 4" descr="Screen Shot 2016-04-15 at 18.46.2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772816"/>
            <a:ext cx="9252520" cy="477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58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48835"/>
            <a:ext cx="9252520" cy="689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108520" y="260648"/>
            <a:ext cx="925252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003399"/>
                </a:solidFill>
                <a:hlinkClick r:id="rId4"/>
              </a:rPr>
              <a:t>www.mindmate.org.uk</a:t>
            </a:r>
            <a:r>
              <a:rPr lang="en-GB" b="1" dirty="0" smtClean="0">
                <a:solidFill>
                  <a:srgbClr val="003399"/>
                </a:solidFill>
              </a:rPr>
              <a:t>  who’s it for?</a:t>
            </a:r>
            <a:endParaRPr lang="en-GB" b="1" dirty="0">
              <a:solidFill>
                <a:srgbClr val="003399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7504" y="1556792"/>
            <a:ext cx="6984776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b="1" dirty="0" smtClean="0">
                <a:solidFill>
                  <a:srgbClr val="003399"/>
                </a:solidFill>
              </a:rPr>
              <a:t>Primarily young people </a:t>
            </a:r>
            <a:r>
              <a:rPr lang="en-GB" sz="2800" dirty="0" smtClean="0">
                <a:solidFill>
                  <a:srgbClr val="003399"/>
                </a:solidFill>
              </a:rPr>
              <a:t>in Leeds (</a:t>
            </a:r>
            <a:r>
              <a:rPr lang="en-GB" sz="2800" dirty="0" err="1" smtClean="0">
                <a:solidFill>
                  <a:srgbClr val="003399"/>
                </a:solidFill>
              </a:rPr>
              <a:t>approx</a:t>
            </a:r>
            <a:r>
              <a:rPr lang="en-GB" sz="2800" dirty="0" smtClean="0">
                <a:solidFill>
                  <a:srgbClr val="003399"/>
                </a:solidFill>
              </a:rPr>
              <a:t> 12-19)</a:t>
            </a:r>
          </a:p>
          <a:p>
            <a:r>
              <a:rPr lang="en-GB" sz="2800" dirty="0" smtClean="0">
                <a:solidFill>
                  <a:srgbClr val="003399"/>
                </a:solidFill>
              </a:rPr>
              <a:t>those who don’t identify as needing support with mental health, or those who feel they are struggling a bit. </a:t>
            </a:r>
          </a:p>
          <a:p>
            <a:r>
              <a:rPr lang="en-GB" sz="2800" dirty="0" smtClean="0">
                <a:solidFill>
                  <a:srgbClr val="003399"/>
                </a:solidFill>
              </a:rPr>
              <a:t>those </a:t>
            </a:r>
            <a:r>
              <a:rPr lang="en-GB" sz="2800" dirty="0">
                <a:solidFill>
                  <a:srgbClr val="003399"/>
                </a:solidFill>
              </a:rPr>
              <a:t>already using </a:t>
            </a:r>
            <a:r>
              <a:rPr lang="en-GB" sz="2800" dirty="0" smtClean="0">
                <a:solidFill>
                  <a:srgbClr val="003399"/>
                </a:solidFill>
              </a:rPr>
              <a:t>services; with </a:t>
            </a:r>
            <a:r>
              <a:rPr lang="en-GB" sz="2800" dirty="0">
                <a:solidFill>
                  <a:srgbClr val="003399"/>
                </a:solidFill>
              </a:rPr>
              <a:t>a mental health </a:t>
            </a:r>
            <a:r>
              <a:rPr lang="en-GB" sz="2800" dirty="0" smtClean="0">
                <a:solidFill>
                  <a:srgbClr val="003399"/>
                </a:solidFill>
              </a:rPr>
              <a:t>diagnosis; on </a:t>
            </a:r>
            <a:r>
              <a:rPr lang="en-GB" sz="2800" dirty="0">
                <a:solidFill>
                  <a:srgbClr val="003399"/>
                </a:solidFill>
              </a:rPr>
              <a:t>a waiting list </a:t>
            </a:r>
            <a:endParaRPr lang="en-GB" sz="2800" b="1" dirty="0" smtClean="0">
              <a:solidFill>
                <a:srgbClr val="003399"/>
              </a:solidFill>
            </a:endParaRPr>
          </a:p>
          <a:p>
            <a:pPr marL="0" indent="0">
              <a:buNone/>
            </a:pPr>
            <a:r>
              <a:rPr lang="en-GB" sz="2800" b="1" dirty="0" smtClean="0">
                <a:solidFill>
                  <a:srgbClr val="003399"/>
                </a:solidFill>
              </a:rPr>
              <a:t>Families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rgbClr val="003399"/>
                </a:solidFill>
              </a:rPr>
              <a:t>Professionals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358870"/>
            <a:ext cx="3370598" cy="476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3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7384"/>
            <a:ext cx="9252520" cy="689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108520" y="260648"/>
            <a:ext cx="925252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 smtClean="0">
                <a:solidFill>
                  <a:srgbClr val="003399"/>
                </a:solidFill>
              </a:rPr>
              <a:t>     KEY MESSAGES</a:t>
            </a:r>
            <a:endParaRPr lang="en-GB" b="1" dirty="0">
              <a:solidFill>
                <a:srgbClr val="003399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23528" y="1772816"/>
            <a:ext cx="6275040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GB" sz="2400" dirty="0"/>
              <a:t>We all have mental health; sometimes this is good and sometimes not so good</a:t>
            </a:r>
          </a:p>
          <a:p>
            <a:pPr marL="0" lvl="0" indent="0">
              <a:buNone/>
            </a:pPr>
            <a:r>
              <a:rPr lang="en-GB" sz="2400" dirty="0"/>
              <a:t>It’s good to know what you can control in your life, and that you have some scope to make changes</a:t>
            </a:r>
          </a:p>
          <a:p>
            <a:pPr marL="0" lvl="0" indent="0">
              <a:buNone/>
            </a:pPr>
            <a:r>
              <a:rPr lang="en-GB" sz="2400" dirty="0"/>
              <a:t>It’s normal to have difficult feelings and that is OK. Sometimes it’s hard to cope with these difficult feelings and you might need to seek support</a:t>
            </a:r>
          </a:p>
          <a:p>
            <a:pPr marL="0" lvl="0" indent="0">
              <a:buNone/>
            </a:pPr>
            <a:r>
              <a:rPr lang="en-GB" sz="2400" dirty="0" smtClean="0"/>
              <a:t>There are people to talk to when times get tough</a:t>
            </a:r>
          </a:p>
          <a:p>
            <a:pPr marL="0" lvl="0" indent="0">
              <a:buNone/>
            </a:pPr>
            <a:endParaRPr lang="en-GB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2700" dirty="0">
              <a:solidFill>
                <a:srgbClr val="003399"/>
              </a:solidFill>
            </a:endParaRPr>
          </a:p>
        </p:txBody>
      </p:sp>
      <p:pic>
        <p:nvPicPr>
          <p:cNvPr id="10" name="Picture 9" descr="Screen Shot 2016-04-15 at 18.03.0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742" y="260648"/>
            <a:ext cx="2627784" cy="349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3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7384"/>
            <a:ext cx="9252520" cy="689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108520" y="260648"/>
            <a:ext cx="925252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 smtClean="0">
                <a:solidFill>
                  <a:srgbClr val="003399"/>
                </a:solidFill>
              </a:rPr>
              <a:t>     </a:t>
            </a:r>
            <a:r>
              <a:rPr lang="en-GB" b="1" dirty="0" err="1" smtClean="0">
                <a:solidFill>
                  <a:srgbClr val="003399"/>
                </a:solidFill>
              </a:rPr>
              <a:t>MindMate</a:t>
            </a:r>
            <a:r>
              <a:rPr lang="en-GB" b="1" dirty="0" smtClean="0">
                <a:solidFill>
                  <a:srgbClr val="003399"/>
                </a:solidFill>
              </a:rPr>
              <a:t> on-going engagement</a:t>
            </a:r>
            <a:endParaRPr lang="en-GB" b="1" dirty="0">
              <a:solidFill>
                <a:srgbClr val="003399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7544" y="1772816"/>
            <a:ext cx="6275040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srgbClr val="003399"/>
                </a:solidFill>
              </a:rPr>
              <a:t>Young people have been involved right from first discussions about the site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srgbClr val="003399"/>
                </a:solidFill>
              </a:rPr>
              <a:t>Commissioning design company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srgbClr val="003399"/>
                </a:solidFill>
              </a:rPr>
              <a:t>First discussions about ‘look and feel’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srgbClr val="003399"/>
                </a:solidFill>
              </a:rPr>
              <a:t>Helping to write copy, find the best web links and resources, testing for glitches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srgbClr val="003399"/>
                </a:solidFill>
              </a:rPr>
              <a:t>Formal approval process of all content on the site in full progress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b="1" dirty="0" smtClean="0">
                <a:solidFill>
                  <a:srgbClr val="003399"/>
                </a:solidFill>
              </a:rPr>
              <a:t>Now working on further developments alongside stakeholders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 smtClean="0">
              <a:solidFill>
                <a:srgbClr val="003399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>
              <a:solidFill>
                <a:srgbClr val="00339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636912"/>
            <a:ext cx="2902528" cy="410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23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7384"/>
            <a:ext cx="9252520" cy="689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108520" y="260648"/>
            <a:ext cx="925252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003399"/>
                </a:solidFill>
              </a:rPr>
              <a:t>Information on support in Leeds</a:t>
            </a:r>
            <a:endParaRPr lang="en-GB" b="1" dirty="0">
              <a:solidFill>
                <a:srgbClr val="003399"/>
              </a:solidFill>
            </a:endParaRPr>
          </a:p>
        </p:txBody>
      </p:sp>
      <p:pic>
        <p:nvPicPr>
          <p:cNvPr id="4" name="Picture 3" descr="Screen Shot 2016-04-15 at 18.22.4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4" y="1484784"/>
            <a:ext cx="7092280" cy="5012078"/>
          </a:xfrm>
          <a:prstGeom prst="rect">
            <a:avLst/>
          </a:prstGeom>
        </p:spPr>
      </p:pic>
      <p:pic>
        <p:nvPicPr>
          <p:cNvPr id="8" name="Picture 7" descr="Screen Shot 2016-04-15 at 18.32.5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0042">
            <a:off x="6156176" y="3356992"/>
            <a:ext cx="2520280" cy="317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19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7384"/>
            <a:ext cx="9252520" cy="689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108520" y="260648"/>
            <a:ext cx="925252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003399"/>
                </a:solidFill>
              </a:rPr>
              <a:t>Information on different issues</a:t>
            </a:r>
            <a:endParaRPr lang="en-GB" b="1" dirty="0">
              <a:solidFill>
                <a:srgbClr val="003399"/>
              </a:solidFill>
            </a:endParaRPr>
          </a:p>
        </p:txBody>
      </p:sp>
      <p:pic>
        <p:nvPicPr>
          <p:cNvPr id="3" name="Picture 2" descr="Screen Shot 2016-04-15 at 18.29.4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8208911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42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191"/>
            <a:ext cx="9252520" cy="689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108520" y="260648"/>
            <a:ext cx="925252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003399"/>
                </a:solidFill>
              </a:rPr>
              <a:t>Tips for good mental health</a:t>
            </a:r>
            <a:endParaRPr lang="en-GB" b="1" dirty="0">
              <a:solidFill>
                <a:srgbClr val="003399"/>
              </a:solidFill>
            </a:endParaRPr>
          </a:p>
        </p:txBody>
      </p:sp>
      <p:pic>
        <p:nvPicPr>
          <p:cNvPr id="4" name="Picture 3" descr="Screen Shot 2016-04-15 at 18.30.4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8210531" cy="2107713"/>
          </a:xfrm>
          <a:prstGeom prst="rect">
            <a:avLst/>
          </a:prstGeom>
        </p:spPr>
      </p:pic>
      <p:pic>
        <p:nvPicPr>
          <p:cNvPr id="5" name="Picture 4" descr="Screen Shot 2016-04-15 at 18.31.5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936" y="3810447"/>
            <a:ext cx="3034259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22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191"/>
            <a:ext cx="9252520" cy="689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108520" y="260648"/>
            <a:ext cx="925252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 smtClean="0">
                <a:solidFill>
                  <a:srgbClr val="003399"/>
                </a:solidFill>
              </a:rPr>
              <a:t>      Links to other sites</a:t>
            </a:r>
            <a:endParaRPr lang="en-GB" b="1" dirty="0">
              <a:solidFill>
                <a:srgbClr val="003399"/>
              </a:solidFill>
            </a:endParaRPr>
          </a:p>
        </p:txBody>
      </p:sp>
      <p:pic>
        <p:nvPicPr>
          <p:cNvPr id="3" name="Picture 2" descr="Screen Shot 2016-04-15 at 18.48.3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024" y="1484784"/>
            <a:ext cx="6689976" cy="522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38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139BE320A14243A02BA8E12BBD54B0" ma:contentTypeVersion="1" ma:contentTypeDescription="Create a new document." ma:contentTypeScope="" ma:versionID="30d982f8577e5a2cacf7ed13eee78ed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DA73795-DDDD-4D8D-B3B4-740E5F937C5F}"/>
</file>

<file path=customXml/itemProps2.xml><?xml version="1.0" encoding="utf-8"?>
<ds:datastoreItem xmlns:ds="http://schemas.openxmlformats.org/officeDocument/2006/customXml" ds:itemID="{7CEFEA77-8B5B-4272-81DF-1D088CAB465A}"/>
</file>

<file path=customXml/itemProps3.xml><?xml version="1.0" encoding="utf-8"?>
<ds:datastoreItem xmlns:ds="http://schemas.openxmlformats.org/officeDocument/2006/customXml" ds:itemID="{5859747E-7F73-443B-85F9-F7A83DE8C194}"/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276</Words>
  <Application>Microsoft Office PowerPoint</Application>
  <PresentationFormat>On-screen Show (4:3)</PresentationFormat>
  <Paragraphs>50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Custom Design</vt:lpstr>
      <vt:lpstr>www.MindMate.org.uk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Get involved!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MindMate - How are you feeling?</dc:title>
  <dc:creator>Administrator</dc:creator>
  <cp:lastModifiedBy>Kaye, C. Jane</cp:lastModifiedBy>
  <cp:revision>83</cp:revision>
  <cp:lastPrinted>2015-10-09T11:02:10Z</cp:lastPrinted>
  <dcterms:created xsi:type="dcterms:W3CDTF">2015-06-24T15:27:52Z</dcterms:created>
  <dcterms:modified xsi:type="dcterms:W3CDTF">2016-04-18T14:08:28Z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0x0101005D139BE320A14243A02BA8E12BBD54B0</vt:lpwstr>
  </property>
</Properties>
</file>