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56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6B165-78DD-40A0-B09B-2F20B1A9EC94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D52D50-9B96-4F0B-A579-D33EBC88E8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580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Slide 7 – (5 </a:t>
            </a:r>
            <a:r>
              <a:rPr lang="en-GB" b="1" dirty="0" err="1" smtClean="0"/>
              <a:t>mins</a:t>
            </a:r>
            <a:r>
              <a:rPr lang="en-GB" b="1" dirty="0" smtClean="0"/>
              <a:t>)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Emphasise that most things are not either</a:t>
            </a:r>
            <a:r>
              <a:rPr lang="en-GB" baseline="0" dirty="0" smtClean="0"/>
              <a:t> or and that this applies equally to mental health</a:t>
            </a:r>
          </a:p>
          <a:p>
            <a:endParaRPr lang="en-GB" baseline="0" dirty="0" smtClean="0"/>
          </a:p>
          <a:p>
            <a:r>
              <a:rPr lang="en-GB" dirty="0" smtClean="0"/>
              <a:t>Continuums imply two important points about mental health problems –</a:t>
            </a:r>
          </a:p>
          <a:p>
            <a:endParaRPr lang="en-GB" dirty="0" smtClean="0"/>
          </a:p>
          <a:p>
            <a:r>
              <a:rPr lang="en-GB" dirty="0" smtClean="0"/>
              <a:t>1. Anyone can experience them because they are the extreme of a continuum</a:t>
            </a:r>
          </a:p>
          <a:p>
            <a:r>
              <a:rPr lang="en-GB" dirty="0" smtClean="0"/>
              <a:t>that all individuals lie on. They are not something separate or special.</a:t>
            </a:r>
          </a:p>
          <a:p>
            <a:endParaRPr lang="en-GB" dirty="0" smtClean="0"/>
          </a:p>
          <a:p>
            <a:r>
              <a:rPr lang="en-GB" dirty="0" smtClean="0"/>
              <a:t>2. There are differences between individuals in their personality, emotions and</a:t>
            </a:r>
          </a:p>
          <a:p>
            <a:r>
              <a:rPr lang="en-GB" dirty="0" smtClean="0"/>
              <a:t>mental health problems (this is highlighted when students marked different points on</a:t>
            </a:r>
          </a:p>
          <a:p>
            <a:r>
              <a:rPr lang="en-GB" dirty="0" smtClean="0"/>
              <a:t>the continuum on the board).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2AB482-6675-44B2-B5E9-F3DAE087E19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501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C1BF-2044-45B3-B0E4-91EB8DB17505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76E46-F364-437D-88FB-C3BCD309D3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375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C1BF-2044-45B3-B0E4-91EB8DB17505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76E46-F364-437D-88FB-C3BCD309D3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819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C1BF-2044-45B3-B0E4-91EB8DB17505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76E46-F364-437D-88FB-C3BCD309D3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74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C1BF-2044-45B3-B0E4-91EB8DB17505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76E46-F364-437D-88FB-C3BCD309D3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063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C1BF-2044-45B3-B0E4-91EB8DB17505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76E46-F364-437D-88FB-C3BCD309D3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782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C1BF-2044-45B3-B0E4-91EB8DB17505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76E46-F364-437D-88FB-C3BCD309D3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338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C1BF-2044-45B3-B0E4-91EB8DB17505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76E46-F364-437D-88FB-C3BCD309D3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885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C1BF-2044-45B3-B0E4-91EB8DB17505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76E46-F364-437D-88FB-C3BCD309D3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51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C1BF-2044-45B3-B0E4-91EB8DB17505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76E46-F364-437D-88FB-C3BCD309D3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594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C1BF-2044-45B3-B0E4-91EB8DB17505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76E46-F364-437D-88FB-C3BCD309D3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687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C1BF-2044-45B3-B0E4-91EB8DB17505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76E46-F364-437D-88FB-C3BCD309D3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822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FC1BF-2044-45B3-B0E4-91EB8DB17505}" type="datetimeFigureOut">
              <a:rPr lang="en-GB" smtClean="0"/>
              <a:t>18/04/2016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76E46-F364-437D-88FB-C3BCD309D3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37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cid:image001.png@01D11617.79C9760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cid:image001.png@01D11617.79C97600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11617.79C9760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11617.79C9760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12776"/>
            <a:ext cx="4176464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5576" y="40466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Might We </a:t>
            </a:r>
            <a:r>
              <a:rPr lang="en-GB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GB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 Something is Wrong?</a:t>
            </a:r>
            <a:endParaRPr lang="en-GB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638132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ted.com</a:t>
            </a:r>
            <a:endParaRPr lang="en-GB" dirty="0"/>
          </a:p>
        </p:txBody>
      </p:sp>
      <p:pic>
        <p:nvPicPr>
          <p:cNvPr id="5" name="Picture 4" descr="cid:image001.png@01D11617.79C97600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589240"/>
            <a:ext cx="985976" cy="9926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5651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79511" y="1746035"/>
            <a:ext cx="8450669" cy="4207551"/>
            <a:chOff x="179511" y="1112806"/>
            <a:chExt cx="8450669" cy="4207551"/>
          </a:xfrm>
        </p:grpSpPr>
        <p:sp>
          <p:nvSpPr>
            <p:cNvPr id="2" name="Rectangle 1"/>
            <p:cNvSpPr/>
            <p:nvPr/>
          </p:nvSpPr>
          <p:spPr>
            <a:xfrm>
              <a:off x="1728708" y="1188639"/>
              <a:ext cx="502076" cy="3283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b="1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Hot</a:t>
              </a:r>
              <a:endParaRPr lang="en-GB" dirty="0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7884"/>
            <a:stretch/>
          </p:blipFill>
          <p:spPr>
            <a:xfrm>
              <a:off x="2427159" y="1123575"/>
              <a:ext cx="4508178" cy="458515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6573164" y="1112806"/>
              <a:ext cx="615156" cy="365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GB" b="1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Cold</a:t>
              </a:r>
              <a:endParaRPr lang="en-GB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228894" y="1956938"/>
              <a:ext cx="999629" cy="3283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Sadness</a:t>
              </a:r>
              <a:endParaRPr lang="en-GB" dirty="0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7884"/>
            <a:stretch/>
          </p:blipFill>
          <p:spPr>
            <a:xfrm>
              <a:off x="2404410" y="1891873"/>
              <a:ext cx="4508178" cy="458515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6573164" y="1938466"/>
              <a:ext cx="1191864" cy="365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GB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Happiness</a:t>
              </a:r>
              <a:endParaRPr lang="en-GB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7884"/>
            <a:stretch/>
          </p:blipFill>
          <p:spPr>
            <a:xfrm>
              <a:off x="2427158" y="2647033"/>
              <a:ext cx="4508178" cy="458515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7884"/>
            <a:stretch/>
          </p:blipFill>
          <p:spPr>
            <a:xfrm>
              <a:off x="2372564" y="3456361"/>
              <a:ext cx="4508178" cy="458515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7884"/>
            <a:stretch/>
          </p:blipFill>
          <p:spPr>
            <a:xfrm>
              <a:off x="2427159" y="4189132"/>
              <a:ext cx="4508178" cy="458515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1615629" y="2638582"/>
              <a:ext cx="615156" cy="3283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Lazy</a:t>
              </a:r>
              <a:endParaRPr lang="en-GB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627757" y="2655927"/>
              <a:ext cx="1463257" cy="365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GB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Hard working</a:t>
              </a:r>
              <a:endParaRPr lang="en-GB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71072" y="3521425"/>
              <a:ext cx="1259712" cy="3283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Depressed </a:t>
              </a:r>
              <a:endParaRPr lang="en-GB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567599" y="3502953"/>
              <a:ext cx="1576337" cy="365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GB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Not depressed</a:t>
              </a:r>
              <a:endParaRPr lang="en-GB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74875" y="4235724"/>
              <a:ext cx="23006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b="1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Severe depression </a:t>
              </a:r>
              <a:endParaRPr lang="en-GB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542414" y="4235724"/>
              <a:ext cx="1941557" cy="38382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b="1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Mild depression</a:t>
              </a:r>
              <a:endParaRPr lang="en-GB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endParaRPr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7884"/>
            <a:stretch/>
          </p:blipFill>
          <p:spPr>
            <a:xfrm>
              <a:off x="2422882" y="4861842"/>
              <a:ext cx="4508178" cy="458515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179511" y="4865939"/>
              <a:ext cx="2051274" cy="3283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Poor mental health </a:t>
              </a:r>
              <a:endParaRPr lang="en-GB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567599" y="4908434"/>
              <a:ext cx="2062581" cy="365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Good mental health</a:t>
              </a:r>
              <a:endParaRPr lang="en-GB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259632" y="6257835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www.mentalhealtheducation.org.uk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/>
              <a:t> </a:t>
            </a:r>
          </a:p>
          <a:p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324081" y="260648"/>
            <a:ext cx="29225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Continuums</a:t>
            </a:r>
          </a:p>
        </p:txBody>
      </p:sp>
      <p:pic>
        <p:nvPicPr>
          <p:cNvPr id="24" name="Picture 23" descr="cid:image001.png@01D11617.79C97600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7" y="260648"/>
            <a:ext cx="985976" cy="9926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07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568" y="1484784"/>
            <a:ext cx="734481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Headaches/Aches and Pains</a:t>
            </a:r>
          </a:p>
          <a:p>
            <a:pPr lvl="0"/>
            <a:endParaRPr lang="en-GB" dirty="0"/>
          </a:p>
          <a:p>
            <a:pPr lvl="0"/>
            <a:r>
              <a:rPr lang="en-GB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Losing </a:t>
            </a:r>
            <a:r>
              <a:rPr lang="en-GB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interest in activities and tasks that were previously enjoyed. </a:t>
            </a:r>
          </a:p>
          <a:p>
            <a:r>
              <a:rPr lang="en-GB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/>
            <a:r>
              <a:rPr lang="en-GB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Poor performance at school/work</a:t>
            </a:r>
            <a:r>
              <a:rPr lang="en-GB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endParaRPr lang="en-GB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Mood </a:t>
            </a:r>
            <a:r>
              <a:rPr lang="en-GB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swings that are very extreme or fast and out of character </a:t>
            </a:r>
            <a:endParaRPr lang="en-GB" sz="2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Self-harming </a:t>
            </a:r>
            <a:r>
              <a:rPr lang="en-GB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behaviour </a:t>
            </a:r>
            <a:endParaRPr lang="en-GB" sz="2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Changes </a:t>
            </a:r>
            <a:r>
              <a:rPr lang="en-GB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eating habits and/or appetite: over-eating, bingeing, not eating. </a:t>
            </a:r>
            <a:endParaRPr lang="en-GB" sz="2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Sleep </a:t>
            </a:r>
            <a:r>
              <a:rPr lang="en-GB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problems</a:t>
            </a:r>
            <a:r>
              <a:rPr lang="en-GB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259632" y="692696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Possible Signs and Indicators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cid:image001.png@01D11617.79C9760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7" y="5630488"/>
            <a:ext cx="985976" cy="9926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5924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568" y="1124744"/>
            <a:ext cx="748883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Disinhibited/ risky behaviour </a:t>
            </a:r>
          </a:p>
          <a:p>
            <a:endParaRPr lang="en-GB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Hearing and seeing things that others don't.</a:t>
            </a:r>
          </a:p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/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Aggressive behaviour</a:t>
            </a:r>
          </a:p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/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Sweating or shaking</a:t>
            </a:r>
          </a:p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/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Self-neglect – poor hygiene</a:t>
            </a:r>
          </a:p>
          <a:p>
            <a:pPr lvl="0"/>
            <a:endParaRPr lang="en-GB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Increased anxiety, looking or feeling ‘jumpy’ or agitated, sometimes including panic attacks</a:t>
            </a:r>
          </a:p>
          <a:p>
            <a:pPr lvl="0"/>
            <a:endParaRPr lang="en-GB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Feeling tired and lacking energy</a:t>
            </a:r>
          </a:p>
          <a:p>
            <a:endParaRPr lang="en-GB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Isolating yourself, socialising less; spending too much time in bed.</a:t>
            </a:r>
          </a:p>
          <a:p>
            <a:pPr lvl="0"/>
            <a:endParaRPr lang="en-GB" dirty="0"/>
          </a:p>
        </p:txBody>
      </p:sp>
      <p:pic>
        <p:nvPicPr>
          <p:cNvPr id="3" name="Picture 2" descr="cid:image001.png@01D11617.79C9760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7" y="5733256"/>
            <a:ext cx="985976" cy="9926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3143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139BE320A14243A02BA8E12BBD54B0" ma:contentTypeVersion="1" ma:contentTypeDescription="Create a new document." ma:contentTypeScope="" ma:versionID="30d982f8577e5a2cacf7ed13eee78ed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D148755-AE84-4500-84FE-6A7A273F1527}"/>
</file>

<file path=customXml/itemProps2.xml><?xml version="1.0" encoding="utf-8"?>
<ds:datastoreItem xmlns:ds="http://schemas.openxmlformats.org/officeDocument/2006/customXml" ds:itemID="{A51A31CD-3BE2-44C7-9422-A47544D59D41}"/>
</file>

<file path=customXml/itemProps3.xml><?xml version="1.0" encoding="utf-8"?>
<ds:datastoreItem xmlns:ds="http://schemas.openxmlformats.org/officeDocument/2006/customXml" ds:itemID="{70858093-DBBA-4012-87C8-38BC97800756}"/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157</Words>
  <Application>Microsoft Office PowerPoint</Application>
  <PresentationFormat>On-screen Show (4:3)</PresentationFormat>
  <Paragraphs>61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Leeds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Might We Know Something is Wrong?</dc:title>
  <dc:creator>Welch, Helen</dc:creator>
  <cp:lastModifiedBy>Kaye, C. Jane</cp:lastModifiedBy>
  <cp:revision>5</cp:revision>
  <dcterms:created xsi:type="dcterms:W3CDTF">2016-04-15T12:45:23Z</dcterms:created>
  <dcterms:modified xsi:type="dcterms:W3CDTF">2016-04-18T14:06:40Z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0x0101005D139BE320A14243A02BA8E12BBD54B0</vt:lpwstr>
  </property>
</Properties>
</file>