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3" r:id="rId20"/>
    <p:sldId id="277" r:id="rId21"/>
    <p:sldId id="275" r:id="rId22"/>
    <p:sldId id="282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  <a:srgbClr val="FF66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>
        <p:scale>
          <a:sx n="81" d="100"/>
          <a:sy n="81" d="100"/>
        </p:scale>
        <p:origin x="-72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5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3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1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9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1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3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6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7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4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6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0C5E-9139-4AD6-BE32-785E4431BEEF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3C16-6046-40F2-BAF1-977BE432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8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Deaf Awareness Week</a:t>
            </a:r>
            <a:endParaRPr lang="en-GB" sz="8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2</a:t>
            </a:r>
            <a:r>
              <a:rPr lang="en-GB" sz="4000" baseline="30000" dirty="0" smtClean="0">
                <a:solidFill>
                  <a:schemeClr val="bg1"/>
                </a:solidFill>
              </a:rPr>
              <a:t>nd</a:t>
            </a:r>
            <a:r>
              <a:rPr lang="en-GB" sz="4000" dirty="0" smtClean="0">
                <a:solidFill>
                  <a:schemeClr val="bg1"/>
                </a:solidFill>
              </a:rPr>
              <a:t> to 8</a:t>
            </a:r>
            <a:r>
              <a:rPr lang="en-GB" sz="4000" baseline="30000" dirty="0" smtClean="0">
                <a:solidFill>
                  <a:schemeClr val="bg1"/>
                </a:solidFill>
              </a:rPr>
              <a:t>th</a:t>
            </a:r>
            <a:r>
              <a:rPr lang="en-GB" sz="4000" dirty="0" smtClean="0">
                <a:solidFill>
                  <a:schemeClr val="bg1"/>
                </a:solidFill>
              </a:rPr>
              <a:t> May 2016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644"/>
            <a:ext cx="4084320" cy="1982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4939831"/>
            <a:ext cx="3962400" cy="1923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865847"/>
            <a:ext cx="4145280" cy="201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463" y="1303879"/>
            <a:ext cx="1127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Never say “Oh, it doesn’t matter!”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863" y="380549"/>
            <a:ext cx="1189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CFFFF"/>
                </a:solidFill>
                <a:latin typeface="Arial Rounded MT Bold" panose="020F0704030504030204" pitchFamily="34" charset="0"/>
              </a:rPr>
              <a:t>Communicating with a deaf person</a:t>
            </a:r>
            <a:endParaRPr lang="en-GB" sz="5400" b="1" dirty="0">
              <a:solidFill>
                <a:srgbClr val="CC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416" y="1303879"/>
            <a:ext cx="1127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Write it down or draw a picture.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863" y="380549"/>
            <a:ext cx="1189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CFFFF"/>
                </a:solidFill>
                <a:latin typeface="Arial Rounded MT Bold" panose="020F0704030504030204" pitchFamily="34" charset="0"/>
              </a:rPr>
              <a:t>Communicating with a deaf person</a:t>
            </a:r>
            <a:endParaRPr lang="en-GB" sz="5400" b="1" dirty="0">
              <a:solidFill>
                <a:srgbClr val="CC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251" y="249242"/>
            <a:ext cx="801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Deaf people can do most things…</a:t>
            </a:r>
            <a:endParaRPr lang="en-GB" sz="3600" b="1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6576" y="465188"/>
            <a:ext cx="623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</a:t>
            </a:r>
            <a:r>
              <a:rPr lang="en-GB" sz="7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xcept hear!</a:t>
            </a:r>
            <a:endParaRPr lang="en-GB" sz="7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2345" y="2186530"/>
            <a:ext cx="9500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Here are some examples of successful deaf or hard-of-hearing people…</a:t>
            </a:r>
            <a:endParaRPr lang="en-GB" sz="5400" b="1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52" y="342537"/>
            <a:ext cx="8069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Dame Evelyn Glennie</a:t>
            </a:r>
            <a:endParaRPr lang="en-GB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379">
            <a:off x="7754711" y="1278325"/>
            <a:ext cx="325755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819">
            <a:off x="1453102" y="1485594"/>
            <a:ext cx="6246478" cy="3528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50832" y="5250789"/>
            <a:ext cx="6596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World – famous percussionist, who led 1,000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drummers at the 2012 Olympic Opening Ceremony.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Completely deaf, since age 12.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927">
            <a:off x="7547831" y="4076454"/>
            <a:ext cx="3208564" cy="234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59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694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Ludwig Van Beethoven</a:t>
            </a:r>
            <a:endParaRPr lang="en-GB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967">
            <a:off x="8402528" y="418869"/>
            <a:ext cx="3253553" cy="391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b="3885"/>
          <a:stretch/>
        </p:blipFill>
        <p:spPr>
          <a:xfrm>
            <a:off x="591457" y="1168063"/>
            <a:ext cx="6027057" cy="5207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902">
            <a:off x="7545367" y="3096843"/>
            <a:ext cx="2297488" cy="2971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71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02" y="200297"/>
            <a:ext cx="5392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Gerry Hughes</a:t>
            </a:r>
            <a:endParaRPr lang="en-GB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329">
            <a:off x="955660" y="1790450"/>
            <a:ext cx="5081519" cy="2649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042">
            <a:off x="6001983" y="877208"/>
            <a:ext cx="4231182" cy="282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869">
            <a:off x="7883306" y="3334109"/>
            <a:ext cx="3686293" cy="2455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81360" y="5222761"/>
            <a:ext cx="6400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The first deaf man to sail on his own,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all the way around the world.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035">
            <a:off x="6386101" y="1108834"/>
            <a:ext cx="4914672" cy="276450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03458" y="200297"/>
            <a:ext cx="4310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Mat Gilbert</a:t>
            </a:r>
            <a:endParaRPr lang="en-GB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88">
            <a:off x="5973817" y="3336026"/>
            <a:ext cx="3712375" cy="249894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4000" y="1295814"/>
            <a:ext cx="3532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Rugby Union player.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Profoundly deaf.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Currently, playing </a:t>
            </a:r>
            <a:r>
              <a:rPr lang="en-GB" sz="3200" dirty="0">
                <a:solidFill>
                  <a:schemeClr val="bg1"/>
                </a:solidFill>
              </a:rPr>
              <a:t>at Flanker and number eight for Worcester Warriors in the Aviva Premiership.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596" y="200297"/>
            <a:ext cx="4272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Ben Cohen</a:t>
            </a:r>
            <a:endParaRPr lang="en-GB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38">
            <a:off x="8473277" y="453599"/>
            <a:ext cx="3054662" cy="4049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310">
            <a:off x="4275365" y="1163892"/>
            <a:ext cx="43815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054">
            <a:off x="7072974" y="3109731"/>
            <a:ext cx="2086874" cy="295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7499" y="2268878"/>
            <a:ext cx="35325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Rugby Union player and Strictly Come Dancing contestant.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50% hearing loss in both ears.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394" y="200297"/>
            <a:ext cx="5156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Marlee Matlin</a:t>
            </a:r>
            <a:endParaRPr lang="en-GB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450">
            <a:off x="7690000" y="748600"/>
            <a:ext cx="3465679" cy="5203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029">
            <a:off x="4951246" y="1909360"/>
            <a:ext cx="2861202" cy="402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105">
            <a:off x="4105676" y="4060369"/>
            <a:ext cx="1934500" cy="212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4661" y="1616075"/>
            <a:ext cx="367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</a:t>
            </a:r>
            <a:r>
              <a:rPr lang="en-GB" sz="2400" dirty="0" smtClean="0">
                <a:solidFill>
                  <a:schemeClr val="bg1"/>
                </a:solidFill>
              </a:rPr>
              <a:t>irst deaf person to win an Oscar for Best Actress, for ‘Children of a Lesser God’.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Made her acceptance speech in American Sign Language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In many TV shows, such as “CSI”, “ER”, “My Name Is Earl”, “Seinfeld”, “Family Guy” and “Glee”.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75" y="894131"/>
            <a:ext cx="2445327" cy="3667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0" r="27647"/>
          <a:stretch/>
        </p:blipFill>
        <p:spPr>
          <a:xfrm rot="765332">
            <a:off x="9951521" y="1567542"/>
            <a:ext cx="1195363" cy="373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www.bslzone.co.uk/files/1113/6671/6686/Magic-han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7" t="44415" r="31500"/>
          <a:stretch/>
        </p:blipFill>
        <p:spPr bwMode="auto">
          <a:xfrm rot="21138426">
            <a:off x="7906009" y="3918462"/>
            <a:ext cx="1923803" cy="2117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2">
            <a:off x="4845133" y="3414898"/>
            <a:ext cx="3048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847" y="200297"/>
            <a:ext cx="5689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Ashley Kendall</a:t>
            </a:r>
            <a:endParaRPr lang="en-GB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076" y="1556488"/>
            <a:ext cx="3978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Presenter on ‘Magic Hands’, a show which uses British Sign Language to tell stories to children.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Deaf since birth, and has a deaf family.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He won a ‘Breakthrough Brit BAFTA’ in 2014.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240" t="11936" r="18135" b="21261"/>
          <a:stretch/>
        </p:blipFill>
        <p:spPr>
          <a:xfrm>
            <a:off x="0" y="-1"/>
            <a:ext cx="8979108" cy="6855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72" y="1499509"/>
            <a:ext cx="4660378" cy="31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185">
            <a:off x="8290949" y="784126"/>
            <a:ext cx="3053812" cy="208677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535">
            <a:off x="5621487" y="843293"/>
            <a:ext cx="2975363" cy="326783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741">
            <a:off x="8162516" y="2389674"/>
            <a:ext cx="3077521" cy="228109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Picture 5" descr="http://logoonline.mtvnimages.com/uri/mgid:uma:image:logotv.com:11572378?quality=0.8&amp;format=jpg&amp;width=1440&amp;height=810&amp;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604">
            <a:off x="5568658" y="3763716"/>
            <a:ext cx="3081020" cy="1733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888">
            <a:off x="8649223" y="4458114"/>
            <a:ext cx="3048000" cy="169545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9726" y="200297"/>
            <a:ext cx="5158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Nyle DiMarco</a:t>
            </a:r>
            <a:endParaRPr lang="en-GB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461" y="1200460"/>
            <a:ext cx="426353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First Deaf contestant and winner on ‘America’s Next Top Model’.</a:t>
            </a:r>
          </a:p>
          <a:p>
            <a:endParaRPr lang="en-GB" sz="2600" dirty="0">
              <a:solidFill>
                <a:schemeClr val="bg1"/>
              </a:solidFill>
            </a:endParaRPr>
          </a:p>
          <a:p>
            <a:r>
              <a:rPr lang="en-GB" sz="2600" dirty="0" smtClean="0">
                <a:solidFill>
                  <a:schemeClr val="bg1"/>
                </a:solidFill>
              </a:rPr>
              <a:t>Deaf since birth, like four generations of his family.</a:t>
            </a:r>
          </a:p>
          <a:p>
            <a:endParaRPr lang="en-GB" sz="2600" dirty="0">
              <a:solidFill>
                <a:schemeClr val="bg1"/>
              </a:solidFill>
            </a:endParaRPr>
          </a:p>
          <a:p>
            <a:r>
              <a:rPr lang="en-GB" sz="2600" dirty="0" smtClean="0">
                <a:solidFill>
                  <a:schemeClr val="bg1"/>
                </a:solidFill>
              </a:rPr>
              <a:t>Currently on ‘Dancing With The Stars’. He received the first 10 score of the season.</a:t>
            </a:r>
          </a:p>
          <a:p>
            <a:endParaRPr lang="en-GB" sz="2600" dirty="0">
              <a:solidFill>
                <a:schemeClr val="bg1"/>
              </a:solidFill>
            </a:endParaRPr>
          </a:p>
          <a:p>
            <a:r>
              <a:rPr lang="en-GB" sz="2600" dirty="0" smtClean="0">
                <a:solidFill>
                  <a:schemeClr val="bg1"/>
                </a:solidFill>
              </a:rPr>
              <a:t>Campaigns for Deaf Rights with his own charity.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755"/>
            <a:ext cx="7988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President Bill Clinton</a:t>
            </a:r>
            <a:endParaRPr lang="en-GB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528">
            <a:off x="503463" y="1655618"/>
            <a:ext cx="5524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r="23159"/>
          <a:stretch/>
        </p:blipFill>
        <p:spPr>
          <a:xfrm rot="678950">
            <a:off x="8362255" y="619125"/>
            <a:ext cx="2852057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93316" y="5425130"/>
            <a:ext cx="83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President Clinton started wearing hearing aids in both ears in 1997, while he was president.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780">
            <a:off x="5317416" y="2534735"/>
            <a:ext cx="3637727" cy="241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95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644"/>
            <a:ext cx="4084320" cy="1982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4939831"/>
            <a:ext cx="3962400" cy="1923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865847"/>
            <a:ext cx="4145280" cy="2012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471" y="190788"/>
            <a:ext cx="1179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Make sure your 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8224" y="673840"/>
            <a:ext cx="681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</a:t>
            </a:r>
            <a:r>
              <a:rPr lang="en-GB" sz="6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ommon </a:t>
            </a:r>
            <a:r>
              <a:rPr lang="en-GB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</a:t>
            </a:r>
            <a:r>
              <a:rPr lang="en-GB" sz="6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urpose</a:t>
            </a:r>
            <a:endParaRPr lang="en-GB" sz="6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71" y="1572390"/>
            <a:ext cx="11794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is including everyone and helping everyone achieve their potential.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415" y="2831438"/>
            <a:ext cx="11794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Just because communicating might be a little bit more difficult doesn’t mean you should give up!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1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337" y="451086"/>
            <a:ext cx="123879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fingerspell your name using BSL?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0" y="2060370"/>
            <a:ext cx="1496291" cy="38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56858" y="1794999"/>
            <a:ext cx="7315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 in to the Reception</a:t>
            </a:r>
            <a:r>
              <a:rPr kumimoji="0" lang="en-GB" sz="3600" b="1" i="0" u="none" strike="noStrike" cap="none" normalizeH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cap="none" normalizeH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kumimoji="0" lang="en-GB" sz="3600" b="1" i="0" u="none" strike="noStrike" cap="none" normalizeH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Adams Court </a:t>
            </a:r>
            <a:r>
              <a:rPr kumimoji="0" lang="en-GB" sz="36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Deaf 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 Week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(May 2</a:t>
            </a:r>
            <a:r>
              <a:rPr lang="en-GB" sz="3600" b="1" baseline="30000" dirty="0" smtClean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36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GB" sz="3600" b="1" i="0" u="none" strike="noStrike" cap="none" normalizeH="0" baseline="3000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en-GB" sz="3600" b="1" i="0" u="none" strike="noStrike" cap="none" normalizeH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pick up the hand-out and enjoy the display on the wall.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55" y="40825"/>
            <a:ext cx="6282047" cy="67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708" y="1076796"/>
            <a:ext cx="681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Common Purpose</a:t>
            </a:r>
            <a:endParaRPr lang="en-GB" sz="6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9744" y="2332137"/>
            <a:ext cx="9578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Common Purpose </a:t>
            </a:r>
            <a:r>
              <a:rPr lang="en-GB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means everyone who </a:t>
            </a:r>
            <a:r>
              <a:rPr lang="en-GB" sz="4000" dirty="0" smtClean="0">
                <a:solidFill>
                  <a:srgbClr val="CC66FF"/>
                </a:solidFill>
                <a:latin typeface="Arial Rounded MT Bold" panose="020F0704030504030204" pitchFamily="34" charset="0"/>
              </a:rPr>
              <a:t>meets</a:t>
            </a:r>
            <a:r>
              <a:rPr lang="en-GB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or </a:t>
            </a:r>
            <a:r>
              <a:rPr lang="en-GB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works with</a:t>
            </a:r>
            <a:r>
              <a:rPr lang="en-GB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or </a:t>
            </a:r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knows</a:t>
            </a:r>
            <a:r>
              <a:rPr lang="en-GB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 deaf person working together to make sure the deaf person can </a:t>
            </a:r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ACHIEVE THEIR POTENTIAL. 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471" y="190788"/>
            <a:ext cx="1179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2">
                    <a:lumMod val="90000"/>
                  </a:schemeClr>
                </a:solidFill>
                <a:latin typeface="Arial Rounded MT Bold" panose="020F0704030504030204" pitchFamily="34" charset="0"/>
              </a:rPr>
              <a:t>The theme for this year’s Deaf Awareness Week is…</a:t>
            </a:r>
            <a:endParaRPr lang="en-GB" sz="3600" dirty="0">
              <a:solidFill>
                <a:schemeClr val="bg2">
                  <a:lumMod val="9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190" y="419724"/>
            <a:ext cx="623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Golden Rule:</a:t>
            </a:r>
            <a:endParaRPr lang="en-GB" sz="7200" b="1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841" y="1772409"/>
            <a:ext cx="100646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Deaf people are NOT stupid!</a:t>
            </a:r>
            <a:endParaRPr lang="en-GB" sz="8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023" y="5174982"/>
            <a:ext cx="11852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They just can’t hear, which means they don’t pick up information as quickly and easily.</a:t>
            </a:r>
            <a:endParaRPr lang="en-GB" sz="22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63" y="13038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Make sure you are facing the deaf person.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863" y="380549"/>
            <a:ext cx="1189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CFFFF"/>
                </a:solidFill>
                <a:latin typeface="Arial Rounded MT Bold" panose="020F0704030504030204" pitchFamily="34" charset="0"/>
              </a:rPr>
              <a:t>Communicating with a deaf person</a:t>
            </a:r>
            <a:endParaRPr lang="en-GB" sz="5400" b="1" dirty="0">
              <a:solidFill>
                <a:srgbClr val="CC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3038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Don’t turn away while you’re speaking.</a:t>
            </a:r>
            <a:endParaRPr lang="en-GB" sz="3200" dirty="0">
              <a:solidFill>
                <a:schemeClr val="accent6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63" y="380549"/>
            <a:ext cx="1189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CFFFF"/>
                </a:solidFill>
                <a:latin typeface="Arial Rounded MT Bold" panose="020F0704030504030204" pitchFamily="34" charset="0"/>
              </a:rPr>
              <a:t>Communicating with a deaf person</a:t>
            </a:r>
            <a:endParaRPr lang="en-GB" sz="5400" b="1" dirty="0">
              <a:solidFill>
                <a:srgbClr val="CC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977" y="1303879"/>
            <a:ext cx="1127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Speak clearly and normally – don’t shout!</a:t>
            </a: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63" y="380549"/>
            <a:ext cx="1189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CFFFF"/>
                </a:solidFill>
                <a:latin typeface="Arial Rounded MT Bold" panose="020F0704030504030204" pitchFamily="34" charset="0"/>
              </a:rPr>
              <a:t>Communicating with a deaf person</a:t>
            </a:r>
            <a:endParaRPr lang="en-GB" sz="5400" b="1" dirty="0">
              <a:solidFill>
                <a:srgbClr val="CC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67" y="1303879"/>
            <a:ext cx="1136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Repeat yourself if you need to.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863" y="380549"/>
            <a:ext cx="1189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CFFFF"/>
                </a:solidFill>
                <a:latin typeface="Arial Rounded MT Bold" panose="020F0704030504030204" pitchFamily="34" charset="0"/>
              </a:rPr>
              <a:t>Communicating with a deaf person</a:t>
            </a:r>
            <a:endParaRPr lang="en-GB" sz="5400" b="1" dirty="0">
              <a:solidFill>
                <a:srgbClr val="CC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95" y="1303879"/>
            <a:ext cx="1127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99FF"/>
                </a:solidFill>
                <a:latin typeface="Arial Rounded MT Bold" panose="020F0704030504030204" pitchFamily="34" charset="0"/>
              </a:rPr>
              <a:t>Don’t give up!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863" y="380549"/>
            <a:ext cx="1189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CFFFF"/>
                </a:solidFill>
                <a:latin typeface="Arial Rounded MT Bold" panose="020F0704030504030204" pitchFamily="34" charset="0"/>
              </a:rPr>
              <a:t>Communicating with a deaf person</a:t>
            </a:r>
            <a:endParaRPr lang="en-GB" sz="5400" b="1" dirty="0">
              <a:solidFill>
                <a:srgbClr val="CC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39BE320A14243A02BA8E12BBD54B0" ma:contentTypeVersion="1" ma:contentTypeDescription="Create a new document." ma:contentTypeScope="" ma:versionID="30d982f8577e5a2cacf7ed13eee78e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ECEADF-4EBB-4386-91B2-142C1690CFC0}"/>
</file>

<file path=customXml/itemProps2.xml><?xml version="1.0" encoding="utf-8"?>
<ds:datastoreItem xmlns:ds="http://schemas.openxmlformats.org/officeDocument/2006/customXml" ds:itemID="{3FAEDFCA-F38B-435F-A7E5-735B92C01DAB}"/>
</file>

<file path=customXml/itemProps3.xml><?xml version="1.0" encoding="utf-8"?>
<ds:datastoreItem xmlns:ds="http://schemas.openxmlformats.org/officeDocument/2006/customXml" ds:itemID="{2D77FB32-81DF-41B3-B6F1-13E9573D5B8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517</Words>
  <Application>Microsoft Office PowerPoint</Application>
  <PresentationFormat>Custom</PresentationFormat>
  <Paragraphs>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Deaf Awareness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Kennedy</dc:creator>
  <cp:lastModifiedBy>Bowyer, Tony</cp:lastModifiedBy>
  <cp:revision>16</cp:revision>
  <dcterms:created xsi:type="dcterms:W3CDTF">2016-04-18T14:27:43Z</dcterms:created>
  <dcterms:modified xsi:type="dcterms:W3CDTF">2016-05-03T13:40:42Z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0x0101005D139BE320A14243A02BA8E12BBD54B0</vt:lpwstr>
  </property>
</Properties>
</file>