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slideMasters/slideMaster2.xml" ContentType="application/vnd.openxmlformats-officedocument.presentationml.slideMaster+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4.xml" ContentType="application/vnd.openxmlformats-officedocument.presentationml.notesSlide+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3.xml" ContentType="application/vnd.openxmlformats-officedocument.presentationml.notesSlide+xml"/>
  <Override PartName="/ppt/slideLayouts/slideLayout22.xml" ContentType="application/vnd.openxmlformats-officedocument.presentationml.slideLayout+xml"/>
  <Override PartName="/ppt/notesSlides/notesSlide2.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7" r:id="rId4"/>
    <p:sldId id="279" r:id="rId5"/>
    <p:sldId id="278" r:id="rId6"/>
    <p:sldId id="274" r:id="rId7"/>
    <p:sldId id="277" r:id="rId8"/>
    <p:sldId id="282" r:id="rId9"/>
    <p:sldId id="269" r:id="rId10"/>
    <p:sldId id="258" r:id="rId11"/>
    <p:sldId id="275" r:id="rId12"/>
    <p:sldId id="280" r:id="rId13"/>
    <p:sldId id="271"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E2C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71060" autoAdjust="0"/>
  </p:normalViewPr>
  <p:slideViewPr>
    <p:cSldViewPr>
      <p:cViewPr>
        <p:scale>
          <a:sx n="59" d="100"/>
          <a:sy n="59" d="100"/>
        </p:scale>
        <p:origin x="-696" y="13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0"/>
    </p:cViewPr>
  </p:sorterViewPr>
  <p:notesViewPr>
    <p:cSldViewPr>
      <p:cViewPr varScale="1">
        <p:scale>
          <a:sx n="62" d="100"/>
          <a:sy n="62" d="100"/>
        </p:scale>
        <p:origin x="-32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DEB3E9-C78B-4DE5-B12B-71A74D2511FC}" type="datetimeFigureOut">
              <a:rPr lang="en-GB" smtClean="0"/>
              <a:t>18/04/2016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BBC5C5-A740-465D-B12C-ABB1EDC7AB4F}" type="slidenum">
              <a:rPr lang="en-GB" smtClean="0"/>
              <a:t>‹#›</a:t>
            </a:fld>
            <a:endParaRPr lang="en-GB" dirty="0"/>
          </a:p>
        </p:txBody>
      </p:sp>
    </p:spTree>
    <p:extLst>
      <p:ext uri="{BB962C8B-B14F-4D97-AF65-F5344CB8AC3E}">
        <p14:creationId xmlns:p14="http://schemas.microsoft.com/office/powerpoint/2010/main" val="4161473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BBC5C5-A740-465D-B12C-ABB1EDC7AB4F}" type="slidenum">
              <a:rPr lang="en-GB" smtClean="0"/>
              <a:t>1</a:t>
            </a:fld>
            <a:endParaRPr lang="en-GB" dirty="0"/>
          </a:p>
        </p:txBody>
      </p:sp>
    </p:spTree>
    <p:extLst>
      <p:ext uri="{BB962C8B-B14F-4D97-AF65-F5344CB8AC3E}">
        <p14:creationId xmlns:p14="http://schemas.microsoft.com/office/powerpoint/2010/main" val="2807206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Plans</a:t>
            </a:r>
            <a:r>
              <a:rPr lang="en-GB" baseline="0" dirty="0" smtClean="0"/>
              <a:t> to merge the boards in a year once the specialist educational offer is developed (Academy Trust) – </a:t>
            </a:r>
          </a:p>
          <a:p>
            <a:r>
              <a:rPr lang="en-GB" baseline="0" dirty="0" smtClean="0"/>
              <a:t>Meanwhile many common areas of working priorities which is reflected in the work-stream groups – the vast majority of which are joint working groups and are co-chaired by NHS and LCC colleagues</a:t>
            </a:r>
          </a:p>
          <a:p>
            <a:endParaRPr lang="en-GB" baseline="0" dirty="0" smtClean="0"/>
          </a:p>
          <a:p>
            <a:r>
              <a:rPr lang="en-GB" baseline="0" dirty="0" smtClean="0"/>
              <a:t>The Strategy and plan are to be  delivered over 5-years and so ongoing engagement and development </a:t>
            </a:r>
          </a:p>
          <a:p>
            <a:endParaRPr lang="en-GB" baseline="0" dirty="0" smtClean="0"/>
          </a:p>
          <a:p>
            <a:r>
              <a:rPr lang="en-GB" baseline="0" dirty="0" smtClean="0"/>
              <a:t>Recognise need for lots of communication</a:t>
            </a:r>
            <a:endParaRPr lang="en-GB" dirty="0"/>
          </a:p>
        </p:txBody>
      </p:sp>
      <p:sp>
        <p:nvSpPr>
          <p:cNvPr id="4" name="Slide Number Placeholder 3"/>
          <p:cNvSpPr>
            <a:spLocks noGrp="1"/>
          </p:cNvSpPr>
          <p:nvPr>
            <p:ph type="sldNum" sz="quarter" idx="10"/>
          </p:nvPr>
        </p:nvSpPr>
        <p:spPr/>
        <p:txBody>
          <a:bodyPr/>
          <a:lstStyle/>
          <a:p>
            <a:fld id="{A3BBC5C5-A740-465D-B12C-ABB1EDC7AB4F}" type="slidenum">
              <a:rPr lang="en-GB" smtClean="0"/>
              <a:t>10</a:t>
            </a:fld>
            <a:endParaRPr lang="en-GB" dirty="0"/>
          </a:p>
        </p:txBody>
      </p:sp>
    </p:spTree>
    <p:extLst>
      <p:ext uri="{BB962C8B-B14F-4D97-AF65-F5344CB8AC3E}">
        <p14:creationId xmlns:p14="http://schemas.microsoft.com/office/powerpoint/2010/main" val="361045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Lucky to be part of national pilot –one of 7 areas – exploring data linkage and a few key shared outcomes</a:t>
            </a:r>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A3BBC5C5-A740-465D-B12C-ABB1EDC7AB4F}" type="slidenum">
              <a:rPr lang="en-GB" smtClean="0"/>
              <a:t>11</a:t>
            </a:fld>
            <a:endParaRPr lang="en-GB" dirty="0"/>
          </a:p>
        </p:txBody>
      </p:sp>
    </p:spTree>
    <p:extLst>
      <p:ext uri="{BB962C8B-B14F-4D97-AF65-F5344CB8AC3E}">
        <p14:creationId xmlns:p14="http://schemas.microsoft.com/office/powerpoint/2010/main" val="361045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3BBC5C5-A740-465D-B12C-ABB1EDC7AB4F}" type="slidenum">
              <a:rPr lang="en-GB" smtClean="0"/>
              <a:t>12</a:t>
            </a:fld>
            <a:endParaRPr lang="en-GB" dirty="0"/>
          </a:p>
        </p:txBody>
      </p:sp>
    </p:spTree>
    <p:extLst>
      <p:ext uri="{BB962C8B-B14F-4D97-AF65-F5344CB8AC3E}">
        <p14:creationId xmlns:p14="http://schemas.microsoft.com/office/powerpoint/2010/main" val="3399355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3BBC5C5-A740-465D-B12C-ABB1EDC7AB4F}" type="slidenum">
              <a:rPr lang="en-GB" smtClean="0"/>
              <a:t>13</a:t>
            </a:fld>
            <a:endParaRPr lang="en-GB" dirty="0"/>
          </a:p>
        </p:txBody>
      </p:sp>
    </p:spTree>
    <p:extLst>
      <p:ext uri="{BB962C8B-B14F-4D97-AF65-F5344CB8AC3E}">
        <p14:creationId xmlns:p14="http://schemas.microsoft.com/office/powerpoint/2010/main" val="339935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Everyone has emotional and mental health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“How are you feeling today” (to audience)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definition offered by the World Health Organisation:  when we are in good emotional and mental health, we can cope with the stresses of everyday life, fulfil our potential, and feel good or okay about life and ourselves most of the time.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Our ‘social’ life can really affect our emotional and mental health - the things around us like our family, friends, and the situations we experience in everyday life.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SEN code of practice (the guidance that supports regulations on supporting special needs)  asks us to remember this and to use the term ‘social, emotional and mental health’. </a:t>
            </a:r>
          </a:p>
          <a:p>
            <a:r>
              <a:rPr lang="en-GB" sz="1200" b="0" i="0" u="none" strike="noStrike" kern="1200" baseline="0" dirty="0" smtClean="0">
                <a:solidFill>
                  <a:schemeClr val="tx1"/>
                </a:solidFill>
                <a:latin typeface="+mn-lt"/>
                <a:ea typeface="+mn-ea"/>
                <a:cs typeface="+mn-cs"/>
              </a:rPr>
              <a:t>The Department of Health uses the term Mental Health and Wellbeing, also recognising the importance social factors play.</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All children will experience difficult times and feelings like anger, anxiety, sadness at some point. This is normal and learning how to cope with these feelings and behave appropriately in response to those feelings, is a normal part of growing up. But if a child or young person feels unable to cope with everyday life, rarely feels okay about life and themselves, and/or cannot fulfil their potential, they need additional support</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This may be related to a specific mental health condition, e.g. clinical depression or anorexia. It may be related to something in their social life, like a bereavement, domestic violence, or bullying. It may be linked to other special educational needs, e.g. autism or dyslexia. It may be a combination of these factors; it may have no obvious cause.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This may also affect their behaviour. They may behave in a way that causes or risks causing harm to themselves, to others, or to the things around them. Some may abuse drugs and alcohol or take risks with their sexual wellbeing. They may have poor attendance at school or be excluded from school. These things can have a big impact on their future.</a:t>
            </a:r>
          </a:p>
        </p:txBody>
      </p:sp>
      <p:sp>
        <p:nvSpPr>
          <p:cNvPr id="4" name="Slide Number Placeholder 3"/>
          <p:cNvSpPr>
            <a:spLocks noGrp="1"/>
          </p:cNvSpPr>
          <p:nvPr>
            <p:ph type="sldNum" sz="quarter" idx="10"/>
          </p:nvPr>
        </p:nvSpPr>
        <p:spPr/>
        <p:txBody>
          <a:bodyPr/>
          <a:lstStyle/>
          <a:p>
            <a:fld id="{A3BBC5C5-A740-465D-B12C-ABB1EDC7AB4F}" type="slidenum">
              <a:rPr lang="en-GB" smtClean="0"/>
              <a:t>2</a:t>
            </a:fld>
            <a:endParaRPr lang="en-GB" dirty="0"/>
          </a:p>
        </p:txBody>
      </p:sp>
    </p:spTree>
    <p:extLst>
      <p:ext uri="{BB962C8B-B14F-4D97-AF65-F5344CB8AC3E}">
        <p14:creationId xmlns:p14="http://schemas.microsoft.com/office/powerpoint/2010/main" val="3739539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GROWING PROBLEM:</a:t>
            </a:r>
            <a:r>
              <a:rPr lang="en-GB" baseline="0" dirty="0" smtClean="0"/>
              <a:t> </a:t>
            </a:r>
            <a:r>
              <a:rPr lang="en-GB" dirty="0" smtClean="0"/>
              <a:t>There is increasing evidence</a:t>
            </a:r>
            <a:r>
              <a:rPr lang="en-GB" baseline="0" dirty="0" smtClean="0"/>
              <a:t> that this is a growing problem for our children and young people:</a:t>
            </a:r>
          </a:p>
          <a:p>
            <a:endParaRPr lang="en-GB" baseline="0" dirty="0" smtClean="0"/>
          </a:p>
          <a:p>
            <a:pPr marL="171450" indent="-171450">
              <a:buFont typeface="Arial" pitchFamily="34" charset="0"/>
              <a:buChar char="•"/>
            </a:pPr>
            <a:endParaRPr lang="en-GB" b="1" baseline="0" dirty="0" smtClean="0"/>
          </a:p>
          <a:p>
            <a:pPr marL="171450" indent="-171450">
              <a:buFont typeface="Arial" pitchFamily="34" charset="0"/>
              <a:buChar char="•"/>
            </a:pPr>
            <a:r>
              <a:rPr lang="en-GB" b="1" baseline="0" dirty="0" smtClean="0"/>
              <a:t>The numbers of Children and Young People self-harming and attending A&amp;E is increasing (nationally and in Leeds). With the advent of social media Children and Young People are increasingly exposed to cyberbullying – a new factor in society to deal with. </a:t>
            </a:r>
            <a:r>
              <a:rPr lang="en-GB" b="0" baseline="0" dirty="0" smtClean="0"/>
              <a:t> Some figures also suggest that locally, SEMH issues are more prevalent that in other areas of the country: </a:t>
            </a:r>
            <a:r>
              <a:rPr lang="en-GB" sz="1200" b="0" kern="1200" dirty="0" smtClean="0">
                <a:solidFill>
                  <a:schemeClr val="tx1"/>
                </a:solidFill>
                <a:effectLst/>
                <a:latin typeface="+mn-lt"/>
                <a:ea typeface="+mn-ea"/>
                <a:cs typeface="+mn-cs"/>
              </a:rPr>
              <a:t>January 2014, 38% of secondary-aged pupils in Leeds identified as having any form of additional need, had SEMH needs; compared to 26% as the national average (</a:t>
            </a:r>
            <a:r>
              <a:rPr lang="en-GB" sz="1200" b="0" i="1" kern="1200" dirty="0" smtClean="0">
                <a:solidFill>
                  <a:schemeClr val="tx1"/>
                </a:solidFill>
                <a:effectLst/>
                <a:latin typeface="+mn-lt"/>
                <a:ea typeface="+mn-ea"/>
                <a:cs typeface="+mn-cs"/>
              </a:rPr>
              <a:t>DfE, School Census 2014)</a:t>
            </a:r>
            <a:r>
              <a:rPr lang="en-GB" sz="1200" b="0" kern="1200" dirty="0" smtClean="0">
                <a:solidFill>
                  <a:schemeClr val="tx1"/>
                </a:solidFill>
                <a:effectLst/>
                <a:latin typeface="+mn-lt"/>
                <a:ea typeface="+mn-ea"/>
                <a:cs typeface="+mn-cs"/>
              </a:rPr>
              <a:t>. </a:t>
            </a:r>
            <a:r>
              <a:rPr lang="en-GB" b="0" baseline="0" dirty="0" smtClean="0"/>
              <a:t> </a:t>
            </a:r>
          </a:p>
          <a:p>
            <a:pPr marL="171450" indent="-171450">
              <a:buFont typeface="Arial" pitchFamily="34" charset="0"/>
              <a:buChar char="•"/>
            </a:pPr>
            <a:endParaRPr lang="en-GB" b="0" baseline="0" dirty="0" smtClean="0"/>
          </a:p>
          <a:p>
            <a:pPr marL="171450" indent="-171450">
              <a:buFont typeface="Arial" pitchFamily="34" charset="0"/>
              <a:buChar char="•"/>
            </a:pPr>
            <a:r>
              <a:rPr lang="en-GB" b="1" baseline="0" dirty="0" smtClean="0"/>
              <a:t>Demand for services threatens to outstrip supply </a:t>
            </a:r>
            <a:r>
              <a:rPr lang="en-GB" b="0" baseline="0" dirty="0" smtClean="0"/>
              <a:t>– and there is recognition nationally that there has not been enough investment into these services. For example only 0.7% of the NHS budget is spent on CAMHS services.</a:t>
            </a:r>
          </a:p>
          <a:p>
            <a:pPr marL="171450" indent="-171450">
              <a:buFont typeface="Arial" pitchFamily="34" charset="0"/>
              <a:buChar char="•"/>
            </a:pPr>
            <a:endParaRPr lang="en-GB" b="1" baseline="0" dirty="0" smtClean="0"/>
          </a:p>
          <a:p>
            <a:pPr marL="171450" indent="-171450">
              <a:buFont typeface="Arial" pitchFamily="34" charset="0"/>
              <a:buChar char="•"/>
            </a:pPr>
            <a:r>
              <a:rPr lang="en-GB" b="1" baseline="0" dirty="0" smtClean="0"/>
              <a:t>Some of our most vulnerable children are most likely to be affected: </a:t>
            </a:r>
            <a:r>
              <a:rPr lang="en-GB" sz="1200" kern="1200" baseline="0" dirty="0" smtClean="0">
                <a:solidFill>
                  <a:schemeClr val="tx1"/>
                </a:solidFill>
                <a:effectLst/>
                <a:latin typeface="+mn-lt"/>
                <a:ea typeface="+mn-ea"/>
                <a:cs typeface="+mn-cs"/>
              </a:rPr>
              <a:t>e</a:t>
            </a:r>
            <a:r>
              <a:rPr lang="en-GB" sz="1200" kern="1200" dirty="0" smtClean="0">
                <a:solidFill>
                  <a:schemeClr val="tx1"/>
                </a:solidFill>
                <a:effectLst/>
                <a:latin typeface="+mn-lt"/>
                <a:ea typeface="+mn-ea"/>
                <a:cs typeface="+mn-cs"/>
              </a:rPr>
              <a:t>stimates suggest that those in poorer households are three times more likely to be affected, and that 45% of Children Looked After are affected.</a:t>
            </a:r>
          </a:p>
          <a:p>
            <a:pPr marL="0" indent="0">
              <a:buFont typeface="Arial" pitchFamily="34" charset="0"/>
              <a:buNone/>
            </a:pPr>
            <a:endParaRPr lang="en-GB" sz="1200" kern="1200" dirty="0" smtClean="0">
              <a:solidFill>
                <a:schemeClr val="tx1"/>
              </a:solidFill>
              <a:effectLst/>
              <a:latin typeface="+mn-lt"/>
              <a:ea typeface="+mn-ea"/>
              <a:cs typeface="+mn-cs"/>
            </a:endParaRPr>
          </a:p>
          <a:p>
            <a:endParaRPr lang="en-GB" baseline="0" dirty="0" smtClean="0"/>
          </a:p>
          <a:p>
            <a:r>
              <a:rPr lang="en-GB" baseline="0" dirty="0" smtClean="0"/>
              <a:t>EFFECTS ON LIFE OUTCOMES: Research also shows the impact this can have on a child or young person and the possible long term effects on their whole adult life:</a:t>
            </a:r>
          </a:p>
          <a:p>
            <a:endParaRPr lang="en-GB" baseline="0" dirty="0" smtClean="0"/>
          </a:p>
          <a:p>
            <a:pPr marL="171450" indent="-171450">
              <a:buFont typeface="Arial" pitchFamily="34" charset="0"/>
              <a:buChar char="•"/>
            </a:pPr>
            <a:r>
              <a:rPr lang="en-GB" b="1" baseline="0" dirty="0" smtClean="0"/>
              <a:t>Less likely to achieve qualifications: </a:t>
            </a:r>
            <a:r>
              <a:rPr lang="en-GB" baseline="0" dirty="0" smtClean="0"/>
              <a:t>for example the </a:t>
            </a:r>
            <a:r>
              <a:rPr lang="en-GB" sz="1200" kern="1200" dirty="0" smtClean="0">
                <a:solidFill>
                  <a:schemeClr val="tx1"/>
                </a:solidFill>
                <a:effectLst/>
                <a:latin typeface="+mn-lt"/>
                <a:ea typeface="+mn-ea"/>
                <a:cs typeface="+mn-cs"/>
              </a:rPr>
              <a:t>DfE in 2012/13 found that just 1.4% of learners with the most severe SEMH needs achieved 4 GCSEs A*-C, compared to 53% of their peers </a:t>
            </a:r>
            <a:endParaRPr lang="en-GB" baseline="0" dirty="0" smtClean="0"/>
          </a:p>
          <a:p>
            <a:pPr marL="171450" indent="-171450">
              <a:buFont typeface="Arial" pitchFamily="34" charset="0"/>
              <a:buChar char="•"/>
            </a:pPr>
            <a:r>
              <a:rPr lang="en-GB" b="1" dirty="0" smtClean="0"/>
              <a:t>Less likely to enter employment after leaving education: </a:t>
            </a:r>
            <a:r>
              <a:rPr lang="en-GB" baseline="0" dirty="0" smtClean="0"/>
              <a:t>the </a:t>
            </a:r>
            <a:r>
              <a:rPr lang="en-GB" sz="1200" kern="1200" dirty="0" smtClean="0">
                <a:solidFill>
                  <a:schemeClr val="tx1"/>
                </a:solidFill>
                <a:effectLst/>
                <a:latin typeface="+mn-lt"/>
                <a:ea typeface="+mn-ea"/>
                <a:cs typeface="+mn-cs"/>
              </a:rPr>
              <a:t>DfE in 2012/13 found </a:t>
            </a:r>
            <a:r>
              <a:rPr lang="en-GB" sz="1200" b="1" kern="120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20% were NEET after KS4, compared to 2%.</a:t>
            </a:r>
            <a:endParaRPr lang="en-GB" b="0" dirty="0"/>
          </a:p>
          <a:p>
            <a:pPr marL="171450" indent="-171450">
              <a:buFont typeface="Arial" pitchFamily="34" charset="0"/>
              <a:buChar char="•"/>
            </a:pPr>
            <a:r>
              <a:rPr lang="en-GB" b="1" dirty="0" smtClean="0"/>
              <a:t>May</a:t>
            </a:r>
            <a:r>
              <a:rPr lang="en-GB" b="1" baseline="0" dirty="0" smtClean="0"/>
              <a:t> continue to have mental health problems into adulthood: </a:t>
            </a:r>
            <a:r>
              <a:rPr lang="en-GB" dirty="0" smtClean="0">
                <a:effectLst/>
              </a:rPr>
              <a:t>Half of adult mental illness starts before the age of 15 and 75% by the age of 18 (</a:t>
            </a:r>
            <a:r>
              <a:rPr lang="en-GB" i="1" dirty="0" smtClean="0">
                <a:effectLst/>
              </a:rPr>
              <a:t>Royal College of Paediatrics and Child Health</a:t>
            </a:r>
            <a:r>
              <a:rPr lang="en-GB" dirty="0" smtClean="0">
                <a:effectLst/>
              </a:rPr>
              <a:t>)</a:t>
            </a:r>
            <a:endParaRPr lang="en-GB" baseline="0" dirty="0" smtClean="0"/>
          </a:p>
          <a:p>
            <a:pPr marL="0" indent="0">
              <a:buFont typeface="Arial"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A3BBC5C5-A740-465D-B12C-ABB1EDC7AB4F}" type="slidenum">
              <a:rPr lang="en-GB" smtClean="0"/>
              <a:t>3</a:t>
            </a:fld>
            <a:endParaRPr lang="en-GB" dirty="0"/>
          </a:p>
        </p:txBody>
      </p:sp>
    </p:spTree>
    <p:extLst>
      <p:ext uri="{BB962C8B-B14F-4D97-AF65-F5344CB8AC3E}">
        <p14:creationId xmlns:p14="http://schemas.microsoft.com/office/powerpoint/2010/main" val="4201259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CHANGING NATIONAL AGENDA:</a:t>
            </a:r>
          </a:p>
          <a:p>
            <a:endParaRPr lang="en-GB" dirty="0" smtClean="0"/>
          </a:p>
          <a:p>
            <a:pPr marL="171450" indent="-171450">
              <a:buFont typeface="Arial" pitchFamily="34" charset="0"/>
              <a:buChar char="•"/>
            </a:pPr>
            <a:r>
              <a:rPr lang="en-GB" sz="1200" dirty="0" smtClean="0">
                <a:solidFill>
                  <a:srgbClr val="003399"/>
                </a:solidFill>
              </a:rPr>
              <a:t>“Future in Mind” Publication from the national taskforce looking into CYP Mental Health and Wellbeing </a:t>
            </a:r>
          </a:p>
          <a:p>
            <a:pPr marL="171450" indent="-171450">
              <a:buFont typeface="Arial" pitchFamily="34" charset="0"/>
              <a:buChar char="•"/>
            </a:pPr>
            <a:r>
              <a:rPr lang="en-GB" sz="1200" dirty="0" smtClean="0">
                <a:solidFill>
                  <a:srgbClr val="003399"/>
                </a:solidFill>
              </a:rPr>
              <a:t>Led to all areas needing </a:t>
            </a:r>
            <a:r>
              <a:rPr lang="en-GB" sz="1200" baseline="0" dirty="0" smtClean="0">
                <a:solidFill>
                  <a:srgbClr val="003399"/>
                </a:solidFill>
              </a:rPr>
              <a:t>local Transformation Plans for CYP Mental Health and Wellbeing (prevention to specialist services) and additional funds allocated to support these. In Leeds we have a plan and receive £1.5m additional funds in 2015/16 </a:t>
            </a:r>
            <a:endParaRPr lang="en-GB" sz="1200" dirty="0" smtClean="0">
              <a:solidFill>
                <a:srgbClr val="003399"/>
              </a:solidFill>
            </a:endParaRPr>
          </a:p>
          <a:p>
            <a:endParaRPr lang="en-GB" dirty="0" smtClean="0"/>
          </a:p>
          <a:p>
            <a:r>
              <a:rPr lang="en-GB" dirty="0" smtClean="0"/>
              <a:t>New</a:t>
            </a:r>
            <a:r>
              <a:rPr lang="en-GB" baseline="0" dirty="0" smtClean="0"/>
              <a:t> l</a:t>
            </a:r>
            <a:r>
              <a:rPr lang="en-GB" dirty="0" smtClean="0"/>
              <a:t>egislation:</a:t>
            </a:r>
            <a:r>
              <a:rPr lang="en-GB" baseline="0" dirty="0" smtClean="0"/>
              <a:t> the Children and Families Act 2014 introduced major changes to all services supporting special educational needs. A new Code of Practice defined ‘SEMH needs’ and required LAs and health agencies to:</a:t>
            </a:r>
          </a:p>
          <a:p>
            <a:endParaRPr lang="en-GB" baseline="0" dirty="0" smtClean="0"/>
          </a:p>
          <a:p>
            <a:pPr marL="171450" indent="-171450">
              <a:buFont typeface="Arial" pitchFamily="34" charset="0"/>
              <a:buChar char="•"/>
            </a:pPr>
            <a:r>
              <a:rPr lang="en-GB" baseline="0" dirty="0" smtClean="0"/>
              <a:t>publish details of the local offer of SEMH services  </a:t>
            </a:r>
          </a:p>
          <a:p>
            <a:pPr marL="171450" indent="-171450">
              <a:buFont typeface="Arial" pitchFamily="34" charset="0"/>
              <a:buChar char="•"/>
            </a:pPr>
            <a:r>
              <a:rPr lang="en-GB" baseline="0" dirty="0" smtClean="0"/>
              <a:t>Demonstrate that services are equitable and consistent across the city</a:t>
            </a:r>
          </a:p>
          <a:p>
            <a:pPr marL="171450" indent="-171450">
              <a:buFont typeface="Arial" pitchFamily="34" charset="0"/>
              <a:buChar char="•"/>
            </a:pPr>
            <a:r>
              <a:rPr lang="en-GB" baseline="0" dirty="0" smtClean="0"/>
              <a:t>Set out expectations of all local schools </a:t>
            </a:r>
          </a:p>
          <a:p>
            <a:pPr marL="0" indent="0">
              <a:buFont typeface="Arial" pitchFamily="34" charset="0"/>
              <a:buNone/>
            </a:pPr>
            <a:endParaRPr lang="en-GB" baseline="0" dirty="0"/>
          </a:p>
          <a:p>
            <a:pPr marL="0" indent="0">
              <a:buFont typeface="Arial" pitchFamily="34" charset="0"/>
              <a:buNone/>
            </a:pPr>
            <a:endParaRPr lang="en-GB" baseline="0" dirty="0" smtClean="0"/>
          </a:p>
          <a:p>
            <a:pPr marL="0" indent="0">
              <a:buFont typeface="Arial"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A3BBC5C5-A740-465D-B12C-ABB1EDC7AB4F}" type="slidenum">
              <a:rPr lang="en-GB" smtClean="0"/>
              <a:t>4</a:t>
            </a:fld>
            <a:endParaRPr lang="en-GB" dirty="0"/>
          </a:p>
        </p:txBody>
      </p:sp>
    </p:spTree>
    <p:extLst>
      <p:ext uri="{BB962C8B-B14F-4D97-AF65-F5344CB8AC3E}">
        <p14:creationId xmlns:p14="http://schemas.microsoft.com/office/powerpoint/2010/main" val="4201259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COMPLEX</a:t>
            </a:r>
            <a:r>
              <a:rPr lang="en-GB" baseline="0" dirty="0" smtClean="0"/>
              <a:t> SYSTEM THAT IS DIFFICULT TO UNDERSTAND AND NAVIGATE:</a:t>
            </a:r>
          </a:p>
          <a:p>
            <a:endParaRPr lang="en-GB" baseline="0" dirty="0" smtClean="0"/>
          </a:p>
          <a:p>
            <a:pPr marL="171450" indent="-171450">
              <a:buFont typeface="Arial" pitchFamily="34" charset="0"/>
              <a:buChar char="•"/>
            </a:pPr>
            <a:r>
              <a:rPr lang="en-GB" baseline="0" dirty="0" smtClean="0"/>
              <a:t>In 2015 CYP, Families and the children’s workforce in Leeds reported that:</a:t>
            </a:r>
          </a:p>
          <a:p>
            <a:pPr marL="171450" indent="-171450">
              <a:buFont typeface="Arial" pitchFamily="34" charset="0"/>
              <a:buChar char="•"/>
            </a:pPr>
            <a:endParaRPr lang="en-GB" baseline="0" dirty="0" smtClean="0"/>
          </a:p>
          <a:p>
            <a:pPr marL="171450" indent="-171450">
              <a:buFont typeface="Arial" pitchFamily="34" charset="0"/>
              <a:buChar char="•"/>
            </a:pPr>
            <a:r>
              <a:rPr lang="en-GB" baseline="0" dirty="0" smtClean="0"/>
              <a:t>Pathways to services are not clear enough </a:t>
            </a:r>
          </a:p>
          <a:p>
            <a:pPr marL="171450" indent="-171450">
              <a:buFont typeface="Arial" pitchFamily="34" charset="0"/>
              <a:buChar char="•"/>
            </a:pPr>
            <a:r>
              <a:rPr lang="en-GB" baseline="0" dirty="0" smtClean="0"/>
              <a:t>There is not enough information about what services are available and how to get them </a:t>
            </a:r>
          </a:p>
          <a:p>
            <a:pPr marL="171450" indent="-171450">
              <a:buFont typeface="Arial" pitchFamily="34" charset="0"/>
              <a:buChar char="•"/>
            </a:pPr>
            <a:r>
              <a:rPr lang="en-GB" baseline="0" dirty="0" smtClean="0"/>
              <a:t>It takes too long to access services</a:t>
            </a:r>
          </a:p>
          <a:p>
            <a:pPr marL="171450" indent="-171450">
              <a:buFont typeface="Arial" pitchFamily="34" charset="0"/>
              <a:buChar char="•"/>
            </a:pPr>
            <a:r>
              <a:rPr lang="en-GB" baseline="0" dirty="0" smtClean="0"/>
              <a:t>There may not be enough of some services to meet local needs</a:t>
            </a:r>
          </a:p>
          <a:p>
            <a:pPr marL="171450" indent="-171450">
              <a:buFont typeface="Arial" pitchFamily="34" charset="0"/>
              <a:buChar char="•"/>
            </a:pPr>
            <a:r>
              <a:rPr lang="en-GB" baseline="0" dirty="0" smtClean="0"/>
              <a:t>There may be gaps in services </a:t>
            </a:r>
          </a:p>
          <a:p>
            <a:pPr marL="171450" indent="-171450">
              <a:buFont typeface="Arial" pitchFamily="34" charset="0"/>
              <a:buChar char="•"/>
            </a:pPr>
            <a:r>
              <a:rPr lang="en-GB" baseline="0" dirty="0" smtClean="0"/>
              <a:t>Some services may not be high quality</a:t>
            </a:r>
          </a:p>
          <a:p>
            <a:pPr marL="171450" indent="-171450">
              <a:buFont typeface="Arial" pitchFamily="34" charset="0"/>
              <a:buChar char="•"/>
            </a:pPr>
            <a:r>
              <a:rPr lang="en-GB" baseline="0" dirty="0" smtClean="0"/>
              <a:t>There may be a lack of consistency across services in different areas of the city, which is not equitable </a:t>
            </a:r>
          </a:p>
        </p:txBody>
      </p:sp>
      <p:sp>
        <p:nvSpPr>
          <p:cNvPr id="4" name="Slide Number Placeholder 3"/>
          <p:cNvSpPr>
            <a:spLocks noGrp="1"/>
          </p:cNvSpPr>
          <p:nvPr>
            <p:ph type="sldNum" sz="quarter" idx="10"/>
          </p:nvPr>
        </p:nvSpPr>
        <p:spPr/>
        <p:txBody>
          <a:bodyPr/>
          <a:lstStyle/>
          <a:p>
            <a:fld id="{A3BBC5C5-A740-465D-B12C-ABB1EDC7AB4F}" type="slidenum">
              <a:rPr lang="en-GB" smtClean="0"/>
              <a:t>5</a:t>
            </a:fld>
            <a:endParaRPr lang="en-GB" dirty="0"/>
          </a:p>
        </p:txBody>
      </p:sp>
    </p:spTree>
    <p:extLst>
      <p:ext uri="{BB962C8B-B14F-4D97-AF65-F5344CB8AC3E}">
        <p14:creationId xmlns:p14="http://schemas.microsoft.com/office/powerpoint/2010/main" val="4201259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key elements of the LTP</a:t>
            </a:r>
          </a:p>
          <a:p>
            <a:endParaRPr lang="en-GB" dirty="0" smtClean="0"/>
          </a:p>
          <a:p>
            <a:r>
              <a:rPr lang="en-GB" dirty="0" smtClean="0"/>
              <a:t>Primary Prevention – the impact of perinatal mental health needs</a:t>
            </a:r>
            <a:r>
              <a:rPr lang="en-GB" baseline="0" dirty="0" smtClean="0"/>
              <a:t> increasingly recognised – biggest indicator of anxiety and depression in adolescents is a mother having had depression whilst pregnant!</a:t>
            </a:r>
          </a:p>
          <a:p>
            <a:r>
              <a:rPr lang="en-GB" baseline="0" dirty="0" smtClean="0"/>
              <a:t>Working to ensure women are supported at the moment – key as part of bonding and attachment</a:t>
            </a:r>
          </a:p>
          <a:p>
            <a:endParaRPr lang="en-GB" baseline="0" dirty="0" smtClean="0"/>
          </a:p>
          <a:p>
            <a:r>
              <a:rPr lang="en-GB" baseline="0" dirty="0" smtClean="0"/>
              <a:t>This feeds into our city priority to ensure all our children have the best start in life</a:t>
            </a:r>
            <a:endParaRPr lang="en-GB" dirty="0"/>
          </a:p>
        </p:txBody>
      </p:sp>
      <p:sp>
        <p:nvSpPr>
          <p:cNvPr id="4" name="Slide Number Placeholder 3"/>
          <p:cNvSpPr>
            <a:spLocks noGrp="1"/>
          </p:cNvSpPr>
          <p:nvPr>
            <p:ph type="sldNum" sz="quarter" idx="10"/>
          </p:nvPr>
        </p:nvSpPr>
        <p:spPr/>
        <p:txBody>
          <a:bodyPr/>
          <a:lstStyle/>
          <a:p>
            <a:fld id="{A3BBC5C5-A740-465D-B12C-ABB1EDC7AB4F}" type="slidenum">
              <a:rPr lang="en-GB" smtClean="0"/>
              <a:t>6</a:t>
            </a:fld>
            <a:endParaRPr lang="en-GB" dirty="0"/>
          </a:p>
        </p:txBody>
      </p:sp>
    </p:spTree>
    <p:extLst>
      <p:ext uri="{BB962C8B-B14F-4D97-AF65-F5344CB8AC3E}">
        <p14:creationId xmlns:p14="http://schemas.microsoft.com/office/powerpoint/2010/main" val="3739539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response to the feedback that the system is too complex we have local guides explaining the Local Offer</a:t>
            </a:r>
          </a:p>
          <a:p>
            <a:endParaRPr lang="en-GB" dirty="0" smtClean="0"/>
          </a:p>
          <a:p>
            <a:r>
              <a:rPr lang="en-GB" dirty="0" smtClean="0"/>
              <a:t>And the </a:t>
            </a:r>
            <a:r>
              <a:rPr lang="en-GB" dirty="0" err="1" smtClean="0"/>
              <a:t>MindMate</a:t>
            </a:r>
            <a:r>
              <a:rPr lang="en-GB" dirty="0" smtClean="0"/>
              <a:t> website which YP have been involved in co-producing – this helps explain what is available – in narrative and in animations – take a look – Liz Neill is going to be talking through this</a:t>
            </a:r>
            <a:r>
              <a:rPr lang="en-GB" baseline="0" dirty="0" smtClean="0"/>
              <a:t> work later</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A3BBC5C5-A740-465D-B12C-ABB1EDC7AB4F}" type="slidenum">
              <a:rPr lang="en-GB" smtClean="0"/>
              <a:t>7</a:t>
            </a:fld>
            <a:endParaRPr lang="en-GB" dirty="0"/>
          </a:p>
        </p:txBody>
      </p:sp>
    </p:spTree>
    <p:extLst>
      <p:ext uri="{BB962C8B-B14F-4D97-AF65-F5344CB8AC3E}">
        <p14:creationId xmlns:p14="http://schemas.microsoft.com/office/powerpoint/2010/main" val="373953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Promoting emotional and mental well-being and early support for ALL children and young</a:t>
            </a:r>
            <a:r>
              <a:rPr lang="en-GB" sz="1200" baseline="0" dirty="0" smtClean="0"/>
              <a:t> people by:</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dirty="0" smtClean="0"/>
              <a:t>Supporting parents of young babies (Best Start)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dirty="0" smtClean="0"/>
              <a:t>Creating nurturing</a:t>
            </a:r>
            <a:r>
              <a:rPr lang="en-GB" sz="1200" baseline="0" dirty="0" smtClean="0"/>
              <a:t> </a:t>
            </a:r>
            <a:r>
              <a:rPr lang="en-GB" sz="1200" dirty="0" smtClean="0"/>
              <a:t>environments in schools and other universal settings to promote emotional resilience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dirty="0" smtClean="0"/>
              <a:t>Providing training and development</a:t>
            </a:r>
            <a:r>
              <a:rPr lang="en-GB" sz="1200" baseline="0" dirty="0" smtClean="0"/>
              <a:t> opportunities</a:t>
            </a:r>
            <a:r>
              <a:rPr lang="en-GB" sz="1200" dirty="0" smtClean="0"/>
              <a:t> for people working with children and young people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dirty="0" smtClean="0"/>
              <a:t>establishing ‘champions’ in all Leeds children centres and schools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dirty="0" smtClean="0"/>
              <a:t>campaigning to challenge stigma</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200" baseline="0" dirty="0" smtClean="0"/>
          </a:p>
          <a:p>
            <a:pPr marL="0" indent="0">
              <a:buFont typeface="Arial" pitchFamily="34" charset="0"/>
              <a:buNone/>
            </a:pPr>
            <a:r>
              <a:rPr lang="en-GB" sz="1200" dirty="0" smtClean="0">
                <a:solidFill>
                  <a:srgbClr val="003399"/>
                </a:solidFill>
              </a:rPr>
              <a:t>Clear, efficient pathways for timely access to services</a:t>
            </a:r>
          </a:p>
          <a:p>
            <a:pPr marL="0" indent="0">
              <a:buFont typeface="Arial" pitchFamily="34" charset="0"/>
              <a:buNone/>
            </a:pPr>
            <a:endParaRPr lang="en-GB" sz="1200" dirty="0" smtClean="0">
              <a:solidFill>
                <a:srgbClr val="003399"/>
              </a:solidFill>
            </a:endParaRPr>
          </a:p>
          <a:p>
            <a:pPr marL="171450" indent="-171450">
              <a:buFont typeface="Arial" pitchFamily="34" charset="0"/>
              <a:buChar char="•"/>
            </a:pPr>
            <a:r>
              <a:rPr lang="en-GB" sz="1200" dirty="0" smtClean="0">
                <a:solidFill>
                  <a:srgbClr val="003399"/>
                </a:solidFill>
              </a:rPr>
              <a:t>Reducing waiting times – a key priority</a:t>
            </a:r>
            <a:r>
              <a:rPr lang="en-GB" sz="1200" baseline="0" dirty="0" smtClean="0">
                <a:solidFill>
                  <a:srgbClr val="003399"/>
                </a:solidFill>
              </a:rPr>
              <a:t> for CYP</a:t>
            </a:r>
            <a:endParaRPr lang="en-GB" sz="1200" dirty="0" smtClean="0">
              <a:solidFill>
                <a:srgbClr val="003399"/>
              </a:solidFill>
            </a:endParaRPr>
          </a:p>
          <a:p>
            <a:pPr marL="171450" indent="-171450">
              <a:buFont typeface="Arial" pitchFamily="34" charset="0"/>
              <a:buChar char="•"/>
            </a:pPr>
            <a:r>
              <a:rPr lang="en-GB" sz="1200" dirty="0" smtClean="0">
                <a:solidFill>
                  <a:srgbClr val="003399"/>
                </a:solidFill>
              </a:rPr>
              <a:t>Introducing</a:t>
            </a:r>
            <a:r>
              <a:rPr lang="en-GB" sz="1200" baseline="0" dirty="0" smtClean="0">
                <a:solidFill>
                  <a:srgbClr val="003399"/>
                </a:solidFill>
              </a:rPr>
              <a:t> the new Single Point of Access</a:t>
            </a:r>
          </a:p>
          <a:p>
            <a:pPr marL="171450" indent="-171450">
              <a:buFont typeface="Arial" pitchFamily="34" charset="0"/>
              <a:buChar char="•"/>
            </a:pPr>
            <a:endParaRPr lang="en-GB" sz="1200" dirty="0" smtClean="0">
              <a:solidFill>
                <a:srgbClr val="003399"/>
              </a:solidFill>
            </a:endParaRPr>
          </a:p>
          <a:p>
            <a:pPr marL="0" indent="0">
              <a:buFont typeface="Arial" pitchFamily="34" charset="0"/>
              <a:buNone/>
            </a:pPr>
            <a:endParaRPr lang="en-GB" sz="1200" dirty="0" smtClean="0">
              <a:solidFill>
                <a:srgbClr val="003399"/>
              </a:solidFill>
            </a:endParaRPr>
          </a:p>
          <a:p>
            <a:pPr marL="171450" indent="-171450">
              <a:buFont typeface="Arial" pitchFamily="34" charset="0"/>
              <a:buChar char="•"/>
            </a:pPr>
            <a:r>
              <a:rPr lang="en-GB" sz="1200" dirty="0" smtClean="0">
                <a:solidFill>
                  <a:srgbClr val="003399"/>
                </a:solidFill>
              </a:rPr>
              <a:t>Working with clusters and AIPs</a:t>
            </a:r>
            <a:endParaRPr lang="en-GB" sz="1200" baseline="0" dirty="0" smtClean="0">
              <a:solidFill>
                <a:srgbClr val="003399"/>
              </a:solidFill>
            </a:endParaRPr>
          </a:p>
          <a:p>
            <a:pPr marL="171450" indent="-171450">
              <a:buFont typeface="Arial" pitchFamily="34" charset="0"/>
              <a:buChar char="•"/>
            </a:pPr>
            <a:r>
              <a:rPr lang="en-GB" sz="1200" baseline="0" dirty="0" smtClean="0">
                <a:solidFill>
                  <a:srgbClr val="003399"/>
                </a:solidFill>
              </a:rPr>
              <a:t>Providing a new specialist children’s eating disorder service</a:t>
            </a:r>
          </a:p>
          <a:p>
            <a:pPr marL="171450" indent="-171450">
              <a:buFont typeface="Arial" pitchFamily="34" charset="0"/>
              <a:buChar char="•"/>
            </a:pPr>
            <a:r>
              <a:rPr lang="en-GB" sz="1200" baseline="0" dirty="0" smtClean="0">
                <a:solidFill>
                  <a:srgbClr val="003399"/>
                </a:solidFill>
              </a:rPr>
              <a:t>Developing crisis support </a:t>
            </a:r>
          </a:p>
          <a:p>
            <a:pPr marL="171450" indent="-171450">
              <a:buFont typeface="Arial" pitchFamily="34" charset="0"/>
              <a:buChar char="•"/>
            </a:pPr>
            <a:endParaRPr lang="en-GB" sz="1200" dirty="0" smtClean="0">
              <a:solidFill>
                <a:srgbClr val="003399"/>
              </a:solidFill>
            </a:endParaRPr>
          </a:p>
          <a:p>
            <a:pPr marL="171450" indent="-171450">
              <a:buFont typeface="Arial" pitchFamily="34" charset="0"/>
              <a:buChar char="•"/>
            </a:pPr>
            <a:endParaRPr lang="en-GB" sz="1200" baseline="0" dirty="0" smtClean="0">
              <a:solidFill>
                <a:srgbClr val="003399"/>
              </a:solidFill>
            </a:endParaRPr>
          </a:p>
          <a:p>
            <a:pPr marL="0" indent="0">
              <a:buFont typeface="Arial" pitchFamily="34" charset="0"/>
              <a:buNone/>
            </a:pPr>
            <a:r>
              <a:rPr lang="en-GB" sz="1200" baseline="0" dirty="0" smtClean="0">
                <a:solidFill>
                  <a:srgbClr val="003399"/>
                </a:solidFill>
              </a:rPr>
              <a:t>E</a:t>
            </a:r>
            <a:r>
              <a:rPr lang="en-GB" sz="1200" dirty="0" smtClean="0">
                <a:solidFill>
                  <a:srgbClr val="003399"/>
                </a:solidFill>
              </a:rPr>
              <a:t>ffective communications with everyone affected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baseline="0" dirty="0" smtClean="0"/>
              <a:t> </a:t>
            </a:r>
            <a:r>
              <a:rPr lang="en-GB" sz="1200" dirty="0" smtClean="0"/>
              <a:t>   </a:t>
            </a:r>
          </a:p>
          <a:p>
            <a:endParaRPr lang="en-GB" dirty="0"/>
          </a:p>
        </p:txBody>
      </p:sp>
      <p:sp>
        <p:nvSpPr>
          <p:cNvPr id="4" name="Slide Number Placeholder 3"/>
          <p:cNvSpPr>
            <a:spLocks noGrp="1"/>
          </p:cNvSpPr>
          <p:nvPr>
            <p:ph type="sldNum" sz="quarter" idx="10"/>
          </p:nvPr>
        </p:nvSpPr>
        <p:spPr/>
        <p:txBody>
          <a:bodyPr/>
          <a:lstStyle/>
          <a:p>
            <a:fld id="{A3BBC5C5-A740-465D-B12C-ABB1EDC7AB4F}" type="slidenum">
              <a:rPr lang="en-GB" smtClean="0"/>
              <a:t>8</a:t>
            </a:fld>
            <a:endParaRPr lang="en-GB" dirty="0"/>
          </a:p>
        </p:txBody>
      </p:sp>
    </p:spTree>
    <p:extLst>
      <p:ext uri="{BB962C8B-B14F-4D97-AF65-F5344CB8AC3E}">
        <p14:creationId xmlns:p14="http://schemas.microsoft.com/office/powerpoint/2010/main" val="3785699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3BBC5C5-A740-465D-B12C-ABB1EDC7AB4F}" type="slidenum">
              <a:rPr lang="en-GB" smtClean="0"/>
              <a:t>9</a:t>
            </a:fld>
            <a:endParaRPr lang="en-GB" dirty="0"/>
          </a:p>
        </p:txBody>
      </p:sp>
    </p:spTree>
    <p:extLst>
      <p:ext uri="{BB962C8B-B14F-4D97-AF65-F5344CB8AC3E}">
        <p14:creationId xmlns:p14="http://schemas.microsoft.com/office/powerpoint/2010/main" val="3355078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653E1D-C306-4D02-AF8E-89715D614A87}" type="datetimeFigureOut">
              <a:rPr lang="en-GB" smtClean="0"/>
              <a:t>18/04/2016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A6C77F-C949-45A7-BD87-82774EA0C825}" type="slidenum">
              <a:rPr lang="en-GB" smtClean="0"/>
              <a:t>‹#›</a:t>
            </a:fld>
            <a:endParaRPr lang="en-GB" dirty="0"/>
          </a:p>
        </p:txBody>
      </p:sp>
    </p:spTree>
    <p:extLst>
      <p:ext uri="{BB962C8B-B14F-4D97-AF65-F5344CB8AC3E}">
        <p14:creationId xmlns:p14="http://schemas.microsoft.com/office/powerpoint/2010/main" val="2971279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653E1D-C306-4D02-AF8E-89715D614A87}" type="datetimeFigureOut">
              <a:rPr lang="en-GB" smtClean="0"/>
              <a:t>18/04/2016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A6C77F-C949-45A7-BD87-82774EA0C825}" type="slidenum">
              <a:rPr lang="en-GB" smtClean="0"/>
              <a:t>‹#›</a:t>
            </a:fld>
            <a:endParaRPr lang="en-GB" dirty="0"/>
          </a:p>
        </p:txBody>
      </p:sp>
    </p:spTree>
    <p:extLst>
      <p:ext uri="{BB962C8B-B14F-4D97-AF65-F5344CB8AC3E}">
        <p14:creationId xmlns:p14="http://schemas.microsoft.com/office/powerpoint/2010/main" val="45313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653E1D-C306-4D02-AF8E-89715D614A87}" type="datetimeFigureOut">
              <a:rPr lang="en-GB" smtClean="0"/>
              <a:t>18/04/2016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A6C77F-C949-45A7-BD87-82774EA0C825}" type="slidenum">
              <a:rPr lang="en-GB" smtClean="0"/>
              <a:t>‹#›</a:t>
            </a:fld>
            <a:endParaRPr lang="en-GB" dirty="0"/>
          </a:p>
        </p:txBody>
      </p:sp>
    </p:spTree>
    <p:extLst>
      <p:ext uri="{BB962C8B-B14F-4D97-AF65-F5344CB8AC3E}">
        <p14:creationId xmlns:p14="http://schemas.microsoft.com/office/powerpoint/2010/main" val="1887165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5D374E-7E97-4FCC-A3F7-6145A5844B4F}" type="datetimeFigureOut">
              <a:rPr lang="en-GB" smtClean="0"/>
              <a:t>18/04/2016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547340-BE91-498D-8B78-23BD11A6B7C0}" type="slidenum">
              <a:rPr lang="en-GB" smtClean="0"/>
              <a:t>‹#›</a:t>
            </a:fld>
            <a:endParaRPr lang="en-GB" dirty="0"/>
          </a:p>
        </p:txBody>
      </p:sp>
    </p:spTree>
    <p:extLst>
      <p:ext uri="{BB962C8B-B14F-4D97-AF65-F5344CB8AC3E}">
        <p14:creationId xmlns:p14="http://schemas.microsoft.com/office/powerpoint/2010/main" val="1244139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5D374E-7E97-4FCC-A3F7-6145A5844B4F}" type="datetimeFigureOut">
              <a:rPr lang="en-GB" smtClean="0"/>
              <a:t>18/04/2016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547340-BE91-498D-8B78-23BD11A6B7C0}" type="slidenum">
              <a:rPr lang="en-GB" smtClean="0"/>
              <a:t>‹#›</a:t>
            </a:fld>
            <a:endParaRPr lang="en-GB" dirty="0"/>
          </a:p>
        </p:txBody>
      </p:sp>
    </p:spTree>
    <p:extLst>
      <p:ext uri="{BB962C8B-B14F-4D97-AF65-F5344CB8AC3E}">
        <p14:creationId xmlns:p14="http://schemas.microsoft.com/office/powerpoint/2010/main" val="872744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5D374E-7E97-4FCC-A3F7-6145A5844B4F}" type="datetimeFigureOut">
              <a:rPr lang="en-GB" smtClean="0"/>
              <a:t>18/04/2016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547340-BE91-498D-8B78-23BD11A6B7C0}" type="slidenum">
              <a:rPr lang="en-GB" smtClean="0"/>
              <a:t>‹#›</a:t>
            </a:fld>
            <a:endParaRPr lang="en-GB" dirty="0"/>
          </a:p>
        </p:txBody>
      </p:sp>
    </p:spTree>
    <p:extLst>
      <p:ext uri="{BB962C8B-B14F-4D97-AF65-F5344CB8AC3E}">
        <p14:creationId xmlns:p14="http://schemas.microsoft.com/office/powerpoint/2010/main" val="3512671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5D374E-7E97-4FCC-A3F7-6145A5844B4F}" type="datetimeFigureOut">
              <a:rPr lang="en-GB" smtClean="0"/>
              <a:t>18/04/2016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1547340-BE91-498D-8B78-23BD11A6B7C0}" type="slidenum">
              <a:rPr lang="en-GB" smtClean="0"/>
              <a:t>‹#›</a:t>
            </a:fld>
            <a:endParaRPr lang="en-GB" dirty="0"/>
          </a:p>
        </p:txBody>
      </p:sp>
    </p:spTree>
    <p:extLst>
      <p:ext uri="{BB962C8B-B14F-4D97-AF65-F5344CB8AC3E}">
        <p14:creationId xmlns:p14="http://schemas.microsoft.com/office/powerpoint/2010/main" val="595770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5D374E-7E97-4FCC-A3F7-6145A5844B4F}" type="datetimeFigureOut">
              <a:rPr lang="en-GB" smtClean="0"/>
              <a:t>18/04/2016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1547340-BE91-498D-8B78-23BD11A6B7C0}" type="slidenum">
              <a:rPr lang="en-GB" smtClean="0"/>
              <a:t>‹#›</a:t>
            </a:fld>
            <a:endParaRPr lang="en-GB" dirty="0"/>
          </a:p>
        </p:txBody>
      </p:sp>
    </p:spTree>
    <p:extLst>
      <p:ext uri="{BB962C8B-B14F-4D97-AF65-F5344CB8AC3E}">
        <p14:creationId xmlns:p14="http://schemas.microsoft.com/office/powerpoint/2010/main" val="1978044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5D374E-7E97-4FCC-A3F7-6145A5844B4F}" type="datetimeFigureOut">
              <a:rPr lang="en-GB" smtClean="0"/>
              <a:t>18/04/2016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1547340-BE91-498D-8B78-23BD11A6B7C0}" type="slidenum">
              <a:rPr lang="en-GB" smtClean="0"/>
              <a:t>‹#›</a:t>
            </a:fld>
            <a:endParaRPr lang="en-GB" dirty="0"/>
          </a:p>
        </p:txBody>
      </p:sp>
    </p:spTree>
    <p:extLst>
      <p:ext uri="{BB962C8B-B14F-4D97-AF65-F5344CB8AC3E}">
        <p14:creationId xmlns:p14="http://schemas.microsoft.com/office/powerpoint/2010/main" val="3757646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D374E-7E97-4FCC-A3F7-6145A5844B4F}" type="datetimeFigureOut">
              <a:rPr lang="en-GB" smtClean="0"/>
              <a:t>18/04/2016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1547340-BE91-498D-8B78-23BD11A6B7C0}" type="slidenum">
              <a:rPr lang="en-GB" smtClean="0"/>
              <a:t>‹#›</a:t>
            </a:fld>
            <a:endParaRPr lang="en-GB" dirty="0"/>
          </a:p>
        </p:txBody>
      </p:sp>
    </p:spTree>
    <p:extLst>
      <p:ext uri="{BB962C8B-B14F-4D97-AF65-F5344CB8AC3E}">
        <p14:creationId xmlns:p14="http://schemas.microsoft.com/office/powerpoint/2010/main" val="1920687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D374E-7E97-4FCC-A3F7-6145A5844B4F}" type="datetimeFigureOut">
              <a:rPr lang="en-GB" smtClean="0"/>
              <a:t>18/04/2016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1547340-BE91-498D-8B78-23BD11A6B7C0}" type="slidenum">
              <a:rPr lang="en-GB" smtClean="0"/>
              <a:t>‹#›</a:t>
            </a:fld>
            <a:endParaRPr lang="en-GB" dirty="0"/>
          </a:p>
        </p:txBody>
      </p:sp>
    </p:spTree>
    <p:extLst>
      <p:ext uri="{BB962C8B-B14F-4D97-AF65-F5344CB8AC3E}">
        <p14:creationId xmlns:p14="http://schemas.microsoft.com/office/powerpoint/2010/main" val="4161414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653E1D-C306-4D02-AF8E-89715D614A87}" type="datetimeFigureOut">
              <a:rPr lang="en-GB" smtClean="0"/>
              <a:t>18/04/2016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A6C77F-C949-45A7-BD87-82774EA0C825}" type="slidenum">
              <a:rPr lang="en-GB" smtClean="0"/>
              <a:t>‹#›</a:t>
            </a:fld>
            <a:endParaRPr lang="en-GB" dirty="0"/>
          </a:p>
        </p:txBody>
      </p:sp>
    </p:spTree>
    <p:extLst>
      <p:ext uri="{BB962C8B-B14F-4D97-AF65-F5344CB8AC3E}">
        <p14:creationId xmlns:p14="http://schemas.microsoft.com/office/powerpoint/2010/main" val="1999179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D374E-7E97-4FCC-A3F7-6145A5844B4F}" type="datetimeFigureOut">
              <a:rPr lang="en-GB" smtClean="0"/>
              <a:t>18/04/2016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1547340-BE91-498D-8B78-23BD11A6B7C0}" type="slidenum">
              <a:rPr lang="en-GB" smtClean="0"/>
              <a:t>‹#›</a:t>
            </a:fld>
            <a:endParaRPr lang="en-GB" dirty="0"/>
          </a:p>
        </p:txBody>
      </p:sp>
    </p:spTree>
    <p:extLst>
      <p:ext uri="{BB962C8B-B14F-4D97-AF65-F5344CB8AC3E}">
        <p14:creationId xmlns:p14="http://schemas.microsoft.com/office/powerpoint/2010/main" val="2375018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5D374E-7E97-4FCC-A3F7-6145A5844B4F}" type="datetimeFigureOut">
              <a:rPr lang="en-GB" smtClean="0"/>
              <a:t>18/04/2016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547340-BE91-498D-8B78-23BD11A6B7C0}" type="slidenum">
              <a:rPr lang="en-GB" smtClean="0"/>
              <a:t>‹#›</a:t>
            </a:fld>
            <a:endParaRPr lang="en-GB" dirty="0"/>
          </a:p>
        </p:txBody>
      </p:sp>
    </p:spTree>
    <p:extLst>
      <p:ext uri="{BB962C8B-B14F-4D97-AF65-F5344CB8AC3E}">
        <p14:creationId xmlns:p14="http://schemas.microsoft.com/office/powerpoint/2010/main" val="3471404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5D374E-7E97-4FCC-A3F7-6145A5844B4F}" type="datetimeFigureOut">
              <a:rPr lang="en-GB" smtClean="0"/>
              <a:t>18/04/2016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547340-BE91-498D-8B78-23BD11A6B7C0}" type="slidenum">
              <a:rPr lang="en-GB" smtClean="0"/>
              <a:t>‹#›</a:t>
            </a:fld>
            <a:endParaRPr lang="en-GB" dirty="0"/>
          </a:p>
        </p:txBody>
      </p:sp>
    </p:spTree>
    <p:extLst>
      <p:ext uri="{BB962C8B-B14F-4D97-AF65-F5344CB8AC3E}">
        <p14:creationId xmlns:p14="http://schemas.microsoft.com/office/powerpoint/2010/main" val="71060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53E1D-C306-4D02-AF8E-89715D614A87}" type="datetimeFigureOut">
              <a:rPr lang="en-GB" smtClean="0"/>
              <a:t>18/04/2016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A6C77F-C949-45A7-BD87-82774EA0C825}" type="slidenum">
              <a:rPr lang="en-GB" smtClean="0"/>
              <a:t>‹#›</a:t>
            </a:fld>
            <a:endParaRPr lang="en-GB" dirty="0"/>
          </a:p>
        </p:txBody>
      </p:sp>
    </p:spTree>
    <p:extLst>
      <p:ext uri="{BB962C8B-B14F-4D97-AF65-F5344CB8AC3E}">
        <p14:creationId xmlns:p14="http://schemas.microsoft.com/office/powerpoint/2010/main" val="3600279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653E1D-C306-4D02-AF8E-89715D614A87}" type="datetimeFigureOut">
              <a:rPr lang="en-GB" smtClean="0"/>
              <a:t>18/04/2016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A6C77F-C949-45A7-BD87-82774EA0C825}" type="slidenum">
              <a:rPr lang="en-GB" smtClean="0"/>
              <a:t>‹#›</a:t>
            </a:fld>
            <a:endParaRPr lang="en-GB" dirty="0"/>
          </a:p>
        </p:txBody>
      </p:sp>
    </p:spTree>
    <p:extLst>
      <p:ext uri="{BB962C8B-B14F-4D97-AF65-F5344CB8AC3E}">
        <p14:creationId xmlns:p14="http://schemas.microsoft.com/office/powerpoint/2010/main" val="2341450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653E1D-C306-4D02-AF8E-89715D614A87}" type="datetimeFigureOut">
              <a:rPr lang="en-GB" smtClean="0"/>
              <a:t>18/04/2016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EA6C77F-C949-45A7-BD87-82774EA0C825}" type="slidenum">
              <a:rPr lang="en-GB" smtClean="0"/>
              <a:t>‹#›</a:t>
            </a:fld>
            <a:endParaRPr lang="en-GB" dirty="0"/>
          </a:p>
        </p:txBody>
      </p:sp>
    </p:spTree>
    <p:extLst>
      <p:ext uri="{BB962C8B-B14F-4D97-AF65-F5344CB8AC3E}">
        <p14:creationId xmlns:p14="http://schemas.microsoft.com/office/powerpoint/2010/main" val="641987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653E1D-C306-4D02-AF8E-89715D614A87}" type="datetimeFigureOut">
              <a:rPr lang="en-GB" smtClean="0"/>
              <a:t>18/04/2016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EA6C77F-C949-45A7-BD87-82774EA0C825}" type="slidenum">
              <a:rPr lang="en-GB" smtClean="0"/>
              <a:t>‹#›</a:t>
            </a:fld>
            <a:endParaRPr lang="en-GB" dirty="0"/>
          </a:p>
        </p:txBody>
      </p:sp>
    </p:spTree>
    <p:extLst>
      <p:ext uri="{BB962C8B-B14F-4D97-AF65-F5344CB8AC3E}">
        <p14:creationId xmlns:p14="http://schemas.microsoft.com/office/powerpoint/2010/main" val="244831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53E1D-C306-4D02-AF8E-89715D614A87}" type="datetimeFigureOut">
              <a:rPr lang="en-GB" smtClean="0"/>
              <a:t>18/04/2016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EA6C77F-C949-45A7-BD87-82774EA0C825}" type="slidenum">
              <a:rPr lang="en-GB" smtClean="0"/>
              <a:t>‹#›</a:t>
            </a:fld>
            <a:endParaRPr lang="en-GB" dirty="0"/>
          </a:p>
        </p:txBody>
      </p:sp>
    </p:spTree>
    <p:extLst>
      <p:ext uri="{BB962C8B-B14F-4D97-AF65-F5344CB8AC3E}">
        <p14:creationId xmlns:p14="http://schemas.microsoft.com/office/powerpoint/2010/main" val="135023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53E1D-C306-4D02-AF8E-89715D614A87}" type="datetimeFigureOut">
              <a:rPr lang="en-GB" smtClean="0"/>
              <a:t>18/04/2016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A6C77F-C949-45A7-BD87-82774EA0C825}" type="slidenum">
              <a:rPr lang="en-GB" smtClean="0"/>
              <a:t>‹#›</a:t>
            </a:fld>
            <a:endParaRPr lang="en-GB" dirty="0"/>
          </a:p>
        </p:txBody>
      </p:sp>
    </p:spTree>
    <p:extLst>
      <p:ext uri="{BB962C8B-B14F-4D97-AF65-F5344CB8AC3E}">
        <p14:creationId xmlns:p14="http://schemas.microsoft.com/office/powerpoint/2010/main" val="411842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53E1D-C306-4D02-AF8E-89715D614A87}" type="datetimeFigureOut">
              <a:rPr lang="en-GB" smtClean="0"/>
              <a:t>18/04/2016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A6C77F-C949-45A7-BD87-82774EA0C825}" type="slidenum">
              <a:rPr lang="en-GB" smtClean="0"/>
              <a:t>‹#›</a:t>
            </a:fld>
            <a:endParaRPr lang="en-GB" dirty="0"/>
          </a:p>
        </p:txBody>
      </p:sp>
    </p:spTree>
    <p:extLst>
      <p:ext uri="{BB962C8B-B14F-4D97-AF65-F5344CB8AC3E}">
        <p14:creationId xmlns:p14="http://schemas.microsoft.com/office/powerpoint/2010/main" val="287796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53E1D-C306-4D02-AF8E-89715D614A87}" type="datetimeFigureOut">
              <a:rPr lang="en-GB" smtClean="0"/>
              <a:t>18/04/2016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6C77F-C949-45A7-BD87-82774EA0C825}" type="slidenum">
              <a:rPr lang="en-GB" smtClean="0"/>
              <a:t>‹#›</a:t>
            </a:fld>
            <a:endParaRPr lang="en-GB" dirty="0"/>
          </a:p>
        </p:txBody>
      </p:sp>
    </p:spTree>
    <p:extLst>
      <p:ext uri="{BB962C8B-B14F-4D97-AF65-F5344CB8AC3E}">
        <p14:creationId xmlns:p14="http://schemas.microsoft.com/office/powerpoint/2010/main" val="2199179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D374E-7E97-4FCC-A3F7-6145A5844B4F}" type="datetimeFigureOut">
              <a:rPr lang="en-GB" smtClean="0"/>
              <a:t>18/04/2016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47340-BE91-498D-8B78-23BD11A6B7C0}" type="slidenum">
              <a:rPr lang="en-GB" smtClean="0"/>
              <a:t>‹#›</a:t>
            </a:fld>
            <a:endParaRPr lang="en-GB" dirty="0"/>
          </a:p>
        </p:txBody>
      </p:sp>
    </p:spTree>
    <p:extLst>
      <p:ext uri="{BB962C8B-B14F-4D97-AF65-F5344CB8AC3E}">
        <p14:creationId xmlns:p14="http://schemas.microsoft.com/office/powerpoint/2010/main" val="3688290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cid:image001.png@01D11617.79C97600"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hyperlink" Target="mailto:bpteam@leeds.gov.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leedssouthandeastccg.nhs.uk/Downloads/Our%20publication/Leeds%20LTP%20FINALNov15%20formatted.pdf" TargetMode="External"/><Relationship Id="rId5" Type="http://schemas.openxmlformats.org/officeDocument/2006/relationships/hyperlink" Target="http://www.mindmate.org.uk/" TargetMode="External"/><Relationship Id="rId4" Type="http://schemas.openxmlformats.org/officeDocument/2006/relationships/hyperlink" Target="http://www.leedslocaloffer.org.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cid:image001.png@01D11617.79C97600" TargetMode="External"/><Relationship Id="rId5" Type="http://schemas.openxmlformats.org/officeDocument/2006/relationships/image" Target="../media/image3.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www.google.co.uk/imgres?imgurl=http://www.themalaymailonline.com/images/sized/ez/us_jobs_employment_05072013_484_351_100.jpg&amp;imgrefurl=http://www.themalaymailonline.com/money/article/us-hiring-data-expected-to-show-modest-progress&amp;docid=0saEFF58leecSM&amp;tbnid=FbQZOVLQxcualM:&amp;w=484&amp;h=351&amp;safe=active&amp;ved=0ahUKEwj66_bPpYvMAhUGMBoKHcuIB6sQxiAIBSgD&amp;iact=c&amp;ictx=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mindmate.org.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12" y="-264895"/>
            <a:ext cx="9180512" cy="68853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287294" y="590023"/>
            <a:ext cx="6692280" cy="2376264"/>
          </a:xfrm>
        </p:spPr>
        <p:txBody>
          <a:bodyPr>
            <a:noAutofit/>
          </a:bodyPr>
          <a:lstStyle/>
          <a:p>
            <a:r>
              <a:rPr lang="en-GB" sz="3600" b="1" dirty="0" smtClean="0">
                <a:solidFill>
                  <a:schemeClr val="bg1"/>
                </a:solidFill>
              </a:rPr>
              <a:t>Supporting children and young people’s</a:t>
            </a:r>
            <a:r>
              <a:rPr lang="en-GB" sz="3600" b="1" dirty="0">
                <a:solidFill>
                  <a:schemeClr val="bg1"/>
                </a:solidFill>
              </a:rPr>
              <a:t> </a:t>
            </a:r>
            <a:r>
              <a:rPr lang="en-GB" sz="3600" b="1" dirty="0" smtClean="0">
                <a:solidFill>
                  <a:schemeClr val="bg1"/>
                </a:solidFill>
              </a:rPr>
              <a:t>social, emotional and mental </a:t>
            </a:r>
            <a:r>
              <a:rPr lang="en-GB" sz="3600" b="1" dirty="0">
                <a:solidFill>
                  <a:schemeClr val="bg1"/>
                </a:solidFill>
              </a:rPr>
              <a:t>h</a:t>
            </a:r>
            <a:r>
              <a:rPr lang="en-GB" sz="3600" b="1" dirty="0" smtClean="0">
                <a:solidFill>
                  <a:schemeClr val="bg1"/>
                </a:solidFill>
              </a:rPr>
              <a:t>ealth in Leeds: the picture at April 2016</a:t>
            </a:r>
            <a:endParaRPr lang="en-GB" sz="3600" b="1" dirty="0">
              <a:solidFill>
                <a:schemeClr val="bg1"/>
              </a:solidFill>
            </a:endParaRPr>
          </a:p>
        </p:txBody>
      </p:sp>
      <p:sp>
        <p:nvSpPr>
          <p:cNvPr id="3" name="Rectangle 2"/>
          <p:cNvSpPr/>
          <p:nvPr/>
        </p:nvSpPr>
        <p:spPr>
          <a:xfrm>
            <a:off x="0" y="5373216"/>
            <a:ext cx="9192830"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165" y="1268760"/>
            <a:ext cx="3817706"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616428"/>
            <a:ext cx="2664296" cy="376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cid:image001.png@01D11617.79C9760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08720" y="116632"/>
            <a:ext cx="913968" cy="1008112"/>
          </a:xfrm>
          <a:prstGeom prst="rect">
            <a:avLst/>
          </a:prstGeom>
          <a:noFill/>
          <a:ln>
            <a:noFill/>
          </a:ln>
        </p:spPr>
      </p:pic>
      <p:pic>
        <p:nvPicPr>
          <p:cNvPr id="9" name="Picture 8" descr="C:\Users\wilhelmr\AppData\Local\Microsoft\Windows\Temporary Internet Files\Content.Outlook\SGPW80DJ\leeds city council_logo_colour.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6096" y="5633876"/>
            <a:ext cx="1600200" cy="558800"/>
          </a:xfrm>
          <a:prstGeom prst="rect">
            <a:avLst/>
          </a:prstGeom>
          <a:noFill/>
          <a:ln w="9525">
            <a:noFill/>
            <a:miter lim="800000"/>
            <a:headEnd/>
            <a:tailEnd/>
          </a:ln>
        </p:spPr>
      </p:pic>
      <p:pic>
        <p:nvPicPr>
          <p:cNvPr id="10" name="Picture 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7637" y="5725951"/>
            <a:ext cx="946150" cy="374650"/>
          </a:xfrm>
          <a:prstGeom prst="rect">
            <a:avLst/>
          </a:prstGeom>
          <a:noFill/>
          <a:ln>
            <a:noFill/>
          </a:ln>
        </p:spPr>
      </p:pic>
      <p:sp>
        <p:nvSpPr>
          <p:cNvPr id="7" name="TextBox 6"/>
          <p:cNvSpPr txBox="1"/>
          <p:nvPr/>
        </p:nvSpPr>
        <p:spPr>
          <a:xfrm>
            <a:off x="4339835" y="3969060"/>
            <a:ext cx="4627479" cy="707886"/>
          </a:xfrm>
          <a:prstGeom prst="rect">
            <a:avLst/>
          </a:prstGeom>
          <a:noFill/>
        </p:spPr>
        <p:txBody>
          <a:bodyPr wrap="square" rtlCol="0">
            <a:spAutoFit/>
          </a:bodyPr>
          <a:lstStyle/>
          <a:p>
            <a:r>
              <a:rPr lang="en-GB" sz="2000" dirty="0" smtClean="0">
                <a:solidFill>
                  <a:schemeClr val="bg1"/>
                </a:solidFill>
              </a:rPr>
              <a:t>Dr Jane Mischenko, Leeds NHS CCGs</a:t>
            </a:r>
          </a:p>
          <a:p>
            <a:r>
              <a:rPr lang="en-GB" sz="2000" dirty="0" smtClean="0">
                <a:solidFill>
                  <a:schemeClr val="bg1"/>
                </a:solidFill>
              </a:rPr>
              <a:t>Natalie Samuel, Complex Needs Service </a:t>
            </a:r>
          </a:p>
        </p:txBody>
      </p:sp>
    </p:spTree>
    <p:extLst>
      <p:ext uri="{BB962C8B-B14F-4D97-AF65-F5344CB8AC3E}">
        <p14:creationId xmlns:p14="http://schemas.microsoft.com/office/powerpoint/2010/main" val="2789582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62362" y="1700808"/>
            <a:ext cx="5976664" cy="4464496"/>
          </a:xfrm>
        </p:spPr>
        <p:txBody>
          <a:bodyPr>
            <a:normAutofit/>
          </a:bodyPr>
          <a:lstStyle/>
          <a:p>
            <a:pPr marL="0" indent="0">
              <a:buNone/>
            </a:pPr>
            <a:endParaRPr lang="en-GB" sz="2700" dirty="0" smtClean="0">
              <a:solidFill>
                <a:srgbClr val="003399"/>
              </a:solidFill>
            </a:endParaRPr>
          </a:p>
          <a:p>
            <a:r>
              <a:rPr lang="en-GB" sz="2700" dirty="0" smtClean="0">
                <a:solidFill>
                  <a:srgbClr val="003399"/>
                </a:solidFill>
              </a:rPr>
              <a:t>Strategic boards to monitor progress and </a:t>
            </a:r>
            <a:r>
              <a:rPr lang="en-GB" sz="2700" dirty="0">
                <a:solidFill>
                  <a:srgbClr val="003399"/>
                </a:solidFill>
              </a:rPr>
              <a:t>report to the Children’s Trust Board </a:t>
            </a:r>
            <a:r>
              <a:rPr lang="en-GB" sz="2700" dirty="0" smtClean="0">
                <a:solidFill>
                  <a:srgbClr val="003399"/>
                </a:solidFill>
              </a:rPr>
              <a:t> &amp; Health &amp; Wellbeing Board</a:t>
            </a:r>
            <a:endParaRPr lang="en-GB" sz="2700" dirty="0">
              <a:solidFill>
                <a:srgbClr val="003399"/>
              </a:solidFill>
            </a:endParaRPr>
          </a:p>
          <a:p>
            <a:r>
              <a:rPr lang="en-GB" sz="2700" dirty="0" smtClean="0">
                <a:solidFill>
                  <a:srgbClr val="003399"/>
                </a:solidFill>
              </a:rPr>
              <a:t>Joint working groups</a:t>
            </a:r>
          </a:p>
          <a:p>
            <a:r>
              <a:rPr lang="en-GB" sz="2700" dirty="0" smtClean="0">
                <a:solidFill>
                  <a:srgbClr val="003399"/>
                </a:solidFill>
              </a:rPr>
              <a:t>Ongoing engagement with everyone affected by the work</a:t>
            </a:r>
          </a:p>
          <a:p>
            <a:r>
              <a:rPr lang="en-GB" sz="2700" dirty="0" smtClean="0">
                <a:solidFill>
                  <a:srgbClr val="003399"/>
                </a:solidFill>
              </a:rPr>
              <a:t>Regular communications to keep everyone informed</a:t>
            </a:r>
          </a:p>
          <a:p>
            <a:pPr marL="0" indent="0">
              <a:buNone/>
            </a:pPr>
            <a:endParaRPr lang="en-GB" sz="2700" dirty="0">
              <a:solidFill>
                <a:srgbClr val="003399"/>
              </a:solidFill>
            </a:endParaRPr>
          </a:p>
        </p:txBody>
      </p:sp>
      <p:sp>
        <p:nvSpPr>
          <p:cNvPr id="5" name="Title 1"/>
          <p:cNvSpPr txBox="1">
            <a:spLocks/>
          </p:cNvSpPr>
          <p:nvPr/>
        </p:nvSpPr>
        <p:spPr>
          <a:xfrm>
            <a:off x="0" y="260648"/>
            <a:ext cx="9144000" cy="11430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003399"/>
                </a:solidFill>
              </a:rPr>
              <a:t>HOW will we make things happen? </a:t>
            </a:r>
            <a:endParaRPr lang="en-GB" sz="4000" b="1" dirty="0">
              <a:solidFill>
                <a:srgbClr val="003399"/>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2530" y="2348880"/>
            <a:ext cx="3351551" cy="4740822"/>
          </a:xfrm>
          <a:prstGeom prst="rect">
            <a:avLst/>
          </a:prstGeom>
        </p:spPr>
      </p:pic>
    </p:spTree>
    <p:extLst>
      <p:ext uri="{BB962C8B-B14F-4D97-AF65-F5344CB8AC3E}">
        <p14:creationId xmlns:p14="http://schemas.microsoft.com/office/powerpoint/2010/main" val="3834606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395536" y="1772816"/>
            <a:ext cx="6696744" cy="4464496"/>
          </a:xfrm>
        </p:spPr>
        <p:txBody>
          <a:bodyPr>
            <a:normAutofit fontScale="92500"/>
          </a:bodyPr>
          <a:lstStyle/>
          <a:p>
            <a:r>
              <a:rPr lang="en-GB" sz="2700" dirty="0">
                <a:solidFill>
                  <a:srgbClr val="003399"/>
                </a:solidFill>
              </a:rPr>
              <a:t>Developing a new way to measure and monitor </a:t>
            </a:r>
            <a:r>
              <a:rPr lang="en-GB" sz="2700" dirty="0" smtClean="0">
                <a:solidFill>
                  <a:srgbClr val="003399"/>
                </a:solidFill>
              </a:rPr>
              <a:t>shared outcomes</a:t>
            </a:r>
            <a:r>
              <a:rPr lang="en-GB" sz="2700" dirty="0">
                <a:solidFill>
                  <a:srgbClr val="003399"/>
                </a:solidFill>
              </a:rPr>
              <a:t>: piloting new methods with support from the Child Outcomes Research Consortium  </a:t>
            </a:r>
          </a:p>
          <a:p>
            <a:r>
              <a:rPr lang="en-GB" sz="2700" dirty="0" smtClean="0">
                <a:solidFill>
                  <a:srgbClr val="003399"/>
                </a:solidFill>
              </a:rPr>
              <a:t>Monitoring satisfaction with services: do parents and carers, and children and young people, think we have made a difference?</a:t>
            </a:r>
          </a:p>
          <a:p>
            <a:r>
              <a:rPr lang="en-GB" sz="2700" dirty="0" smtClean="0">
                <a:solidFill>
                  <a:srgbClr val="003399"/>
                </a:solidFill>
              </a:rPr>
              <a:t>Monitoring the number of exclusions: have we reduced the number of children and young people being excluded from education or not attending school because of SEMH needs?</a:t>
            </a:r>
          </a:p>
          <a:p>
            <a:pPr marL="0" indent="0">
              <a:buNone/>
            </a:pPr>
            <a:endParaRPr lang="en-GB" sz="2700" dirty="0">
              <a:solidFill>
                <a:srgbClr val="003399"/>
              </a:solidFill>
            </a:endParaRPr>
          </a:p>
        </p:txBody>
      </p:sp>
      <p:sp>
        <p:nvSpPr>
          <p:cNvPr id="5" name="Title 1"/>
          <p:cNvSpPr txBox="1">
            <a:spLocks/>
          </p:cNvSpPr>
          <p:nvPr/>
        </p:nvSpPr>
        <p:spPr>
          <a:xfrm>
            <a:off x="0" y="260648"/>
            <a:ext cx="9144000" cy="114300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003399"/>
                </a:solidFill>
              </a:rPr>
              <a:t>HOW will we know if we are making a difference? </a:t>
            </a:r>
            <a:endParaRPr lang="en-GB" sz="4000" b="1" dirty="0">
              <a:solidFill>
                <a:srgbClr val="003399"/>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2330074"/>
            <a:ext cx="3351550" cy="4740822"/>
          </a:xfrm>
          <a:prstGeom prst="rect">
            <a:avLst/>
          </a:prstGeom>
        </p:spPr>
      </p:pic>
    </p:spTree>
    <p:extLst>
      <p:ext uri="{BB962C8B-B14F-4D97-AF65-F5344CB8AC3E}">
        <p14:creationId xmlns:p14="http://schemas.microsoft.com/office/powerpoint/2010/main" val="2779553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2700"/>
            <a:ext cx="91694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95536" y="1484784"/>
            <a:ext cx="6840760" cy="4979677"/>
          </a:xfrm>
        </p:spPr>
        <p:txBody>
          <a:bodyPr>
            <a:normAutofit fontScale="77500" lnSpcReduction="20000"/>
          </a:bodyPr>
          <a:lstStyle/>
          <a:p>
            <a:pPr marL="0" indent="0">
              <a:buNone/>
            </a:pPr>
            <a:endParaRPr lang="en-GB" b="1" dirty="0" smtClean="0">
              <a:solidFill>
                <a:srgbClr val="003399"/>
              </a:solidFill>
            </a:endParaRPr>
          </a:p>
          <a:p>
            <a:r>
              <a:rPr lang="en-GB" sz="2800" dirty="0">
                <a:solidFill>
                  <a:srgbClr val="003399"/>
                </a:solidFill>
              </a:rPr>
              <a:t>Check the Leeds Local website for updates </a:t>
            </a:r>
            <a:r>
              <a:rPr lang="en-GB" sz="2800" dirty="0">
                <a:solidFill>
                  <a:srgbClr val="003399"/>
                </a:solidFill>
                <a:hlinkClick r:id="rId4"/>
              </a:rPr>
              <a:t>www.leedslocaloffer.org.uk</a:t>
            </a:r>
            <a:r>
              <a:rPr lang="en-GB" sz="2800" dirty="0">
                <a:solidFill>
                  <a:srgbClr val="003399"/>
                </a:solidFill>
              </a:rPr>
              <a:t> (search for ‘SEMH</a:t>
            </a:r>
            <a:r>
              <a:rPr lang="en-GB" sz="2800" dirty="0" smtClean="0">
                <a:solidFill>
                  <a:srgbClr val="003399"/>
                </a:solidFill>
              </a:rPr>
              <a:t>’)</a:t>
            </a:r>
          </a:p>
          <a:p>
            <a:r>
              <a:rPr lang="en-GB" sz="2800" dirty="0" smtClean="0">
                <a:solidFill>
                  <a:srgbClr val="003399"/>
                </a:solidFill>
              </a:rPr>
              <a:t>Look at our </a:t>
            </a:r>
            <a:r>
              <a:rPr lang="en-GB" sz="2800" dirty="0" err="1" smtClean="0">
                <a:solidFill>
                  <a:srgbClr val="003399"/>
                </a:solidFill>
              </a:rPr>
              <a:t>MindMate</a:t>
            </a:r>
            <a:r>
              <a:rPr lang="en-GB" sz="2800" dirty="0" smtClean="0">
                <a:solidFill>
                  <a:srgbClr val="003399"/>
                </a:solidFill>
              </a:rPr>
              <a:t> website </a:t>
            </a:r>
            <a:r>
              <a:rPr lang="en-GB" sz="2800" dirty="0" smtClean="0">
                <a:solidFill>
                  <a:srgbClr val="003399"/>
                </a:solidFill>
                <a:hlinkClick r:id="rId5"/>
              </a:rPr>
              <a:t>www.mindmate.org.uk</a:t>
            </a:r>
            <a:r>
              <a:rPr lang="en-GB" sz="2800" dirty="0" smtClean="0">
                <a:solidFill>
                  <a:srgbClr val="003399"/>
                </a:solidFill>
              </a:rPr>
              <a:t> </a:t>
            </a:r>
          </a:p>
          <a:p>
            <a:r>
              <a:rPr lang="en-GB" sz="2800" dirty="0" smtClean="0">
                <a:solidFill>
                  <a:srgbClr val="003399"/>
                </a:solidFill>
              </a:rPr>
              <a:t>Look at </a:t>
            </a:r>
            <a:r>
              <a:rPr lang="en-GB" sz="2800" dirty="0">
                <a:solidFill>
                  <a:srgbClr val="003399"/>
                </a:solidFill>
              </a:rPr>
              <a:t>our Local Transformation Plan </a:t>
            </a:r>
            <a:r>
              <a:rPr lang="en-GB" sz="2800" dirty="0">
                <a:solidFill>
                  <a:srgbClr val="003399"/>
                </a:solidFill>
                <a:hlinkClick r:id="rId6"/>
              </a:rPr>
              <a:t>http://</a:t>
            </a:r>
            <a:r>
              <a:rPr lang="en-GB" sz="2800" dirty="0" smtClean="0">
                <a:solidFill>
                  <a:srgbClr val="003399"/>
                </a:solidFill>
                <a:hlinkClick r:id="rId6"/>
              </a:rPr>
              <a:t>www.leedssouthandeastccg.nhs.uk/Downloads/Our%20publication/Leeds%20LTP%20FINALNov15%20formatted.pdf</a:t>
            </a:r>
            <a:r>
              <a:rPr lang="en-GB" sz="2800" dirty="0" smtClean="0">
                <a:solidFill>
                  <a:srgbClr val="003399"/>
                </a:solidFill>
              </a:rPr>
              <a:t> </a:t>
            </a:r>
          </a:p>
          <a:p>
            <a:r>
              <a:rPr lang="en-GB" sz="2800" dirty="0" smtClean="0">
                <a:solidFill>
                  <a:srgbClr val="003399"/>
                </a:solidFill>
              </a:rPr>
              <a:t>Colleagues in schools: check the ‘Inclusion’ section of the Education Hub for updates</a:t>
            </a:r>
          </a:p>
          <a:p>
            <a:r>
              <a:rPr lang="en-GB" sz="2800" dirty="0" smtClean="0">
                <a:solidFill>
                  <a:srgbClr val="003399"/>
                </a:solidFill>
              </a:rPr>
              <a:t>Sign up for the complex needs service newsletter – email </a:t>
            </a:r>
            <a:r>
              <a:rPr lang="en-GB" sz="2800" dirty="0" smtClean="0">
                <a:solidFill>
                  <a:srgbClr val="003399"/>
                </a:solidFill>
                <a:hlinkClick r:id="rId7"/>
              </a:rPr>
              <a:t>bpteam@leeds.gov.uk</a:t>
            </a:r>
            <a:endParaRPr lang="en-GB" sz="2800" dirty="0" smtClean="0">
              <a:solidFill>
                <a:srgbClr val="003399"/>
              </a:solidFill>
            </a:endParaRPr>
          </a:p>
          <a:p>
            <a:r>
              <a:rPr lang="en-GB" sz="2800" dirty="0" smtClean="0">
                <a:solidFill>
                  <a:srgbClr val="003399"/>
                </a:solidFill>
              </a:rPr>
              <a:t>Get in touch: email </a:t>
            </a:r>
            <a:r>
              <a:rPr lang="en-GB" sz="2800" dirty="0" smtClean="0">
                <a:solidFill>
                  <a:srgbClr val="003399"/>
                </a:solidFill>
                <a:hlinkClick r:id="rId7"/>
              </a:rPr>
              <a:t>bpteam@leeds.gov.uk</a:t>
            </a:r>
            <a:r>
              <a:rPr lang="en-GB" sz="2800" dirty="0" smtClean="0">
                <a:solidFill>
                  <a:srgbClr val="003399"/>
                </a:solidFill>
              </a:rPr>
              <a:t> with your query and we will make sure it gets to the right person to answer the question.  </a:t>
            </a:r>
          </a:p>
          <a:p>
            <a:endParaRPr lang="en-GB" b="1" dirty="0" smtClean="0">
              <a:solidFill>
                <a:srgbClr val="003399"/>
              </a:solidFill>
            </a:endParaRPr>
          </a:p>
          <a:p>
            <a:endParaRPr lang="en-GB" b="1" dirty="0">
              <a:solidFill>
                <a:srgbClr val="003399"/>
              </a:solidFill>
            </a:endParaRPr>
          </a:p>
        </p:txBody>
      </p:sp>
      <p:sp>
        <p:nvSpPr>
          <p:cNvPr id="8" name="Title 1"/>
          <p:cNvSpPr txBox="1">
            <a:spLocks noGrp="1"/>
          </p:cNvSpPr>
          <p:nvPr>
            <p:ph type="title"/>
          </p:nvPr>
        </p:nvSpPr>
        <p:spPr>
          <a:xfrm>
            <a:off x="0" y="274638"/>
            <a:ext cx="9144000" cy="11430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003399"/>
                </a:solidFill>
              </a:rPr>
              <a:t>HOW </a:t>
            </a:r>
            <a:r>
              <a:rPr lang="en-GB" b="1" dirty="0">
                <a:solidFill>
                  <a:srgbClr val="003399"/>
                </a:solidFill>
              </a:rPr>
              <a:t>t</a:t>
            </a:r>
            <a:r>
              <a:rPr lang="en-GB" b="1" dirty="0" smtClean="0">
                <a:solidFill>
                  <a:srgbClr val="003399"/>
                </a:solidFill>
              </a:rPr>
              <a:t>o find out more:</a:t>
            </a:r>
            <a:endParaRPr lang="en-GB" b="1" dirty="0">
              <a:solidFill>
                <a:srgbClr val="003399"/>
              </a:solidFill>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200" y="2520280"/>
            <a:ext cx="3289560" cy="4653136"/>
          </a:xfrm>
          <a:prstGeom prst="rect">
            <a:avLst/>
          </a:prstGeom>
        </p:spPr>
      </p:pic>
    </p:spTree>
    <p:extLst>
      <p:ext uri="{BB962C8B-B14F-4D97-AF65-F5344CB8AC3E}">
        <p14:creationId xmlns:p14="http://schemas.microsoft.com/office/powerpoint/2010/main" val="1353920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2700"/>
            <a:ext cx="91694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95536" y="1484784"/>
            <a:ext cx="6840760" cy="4979677"/>
          </a:xfrm>
        </p:spPr>
        <p:txBody>
          <a:bodyPr>
            <a:normAutofit/>
          </a:bodyPr>
          <a:lstStyle/>
          <a:p>
            <a:pPr marL="0" indent="0">
              <a:buNone/>
            </a:pPr>
            <a:endParaRPr lang="en-GB" b="1" dirty="0" smtClean="0">
              <a:solidFill>
                <a:srgbClr val="003399"/>
              </a:solidFill>
            </a:endParaRPr>
          </a:p>
          <a:p>
            <a:endParaRPr lang="en-GB" b="1" dirty="0" smtClean="0">
              <a:solidFill>
                <a:srgbClr val="003399"/>
              </a:solidFill>
            </a:endParaRPr>
          </a:p>
          <a:p>
            <a:endParaRPr lang="en-GB" b="1" dirty="0">
              <a:solidFill>
                <a:srgbClr val="003399"/>
              </a:solidFill>
            </a:endParaRPr>
          </a:p>
        </p:txBody>
      </p:sp>
      <p:sp>
        <p:nvSpPr>
          <p:cNvPr id="8" name="Title 1"/>
          <p:cNvSpPr txBox="1">
            <a:spLocks noGrp="1"/>
          </p:cNvSpPr>
          <p:nvPr>
            <p:ph type="title"/>
          </p:nvPr>
        </p:nvSpPr>
        <p:spPr>
          <a:xfrm>
            <a:off x="0" y="274638"/>
            <a:ext cx="9144000" cy="11430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003399"/>
                </a:solidFill>
              </a:rPr>
              <a:t>Thanks for listening!</a:t>
            </a:r>
            <a:endParaRPr lang="en-GB" b="1" dirty="0">
              <a:solidFill>
                <a:srgbClr val="003399"/>
              </a:solidFill>
            </a:endParaRPr>
          </a:p>
        </p:txBody>
      </p:sp>
      <p:pic>
        <p:nvPicPr>
          <p:cNvPr id="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269" y="1916832"/>
            <a:ext cx="7129462" cy="3656922"/>
          </a:xfrm>
          <a:prstGeom prst="rect">
            <a:avLst/>
          </a:prstGeom>
        </p:spPr>
      </p:pic>
      <p:pic>
        <p:nvPicPr>
          <p:cNvPr id="7" name="Picture 6" descr="cid:image001.png@01D11617.79C9760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56377" y="5733256"/>
            <a:ext cx="985976" cy="992626"/>
          </a:xfrm>
          <a:prstGeom prst="rect">
            <a:avLst/>
          </a:prstGeom>
          <a:noFill/>
          <a:ln>
            <a:noFill/>
          </a:ln>
        </p:spPr>
      </p:pic>
    </p:spTree>
    <p:extLst>
      <p:ext uri="{BB962C8B-B14F-4D97-AF65-F5344CB8AC3E}">
        <p14:creationId xmlns:p14="http://schemas.microsoft.com/office/powerpoint/2010/main" val="2781685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0" y="260648"/>
            <a:ext cx="9144000" cy="1296144"/>
          </a:xfrm>
          <a:solidFill>
            <a:schemeClr val="bg1"/>
          </a:solidFill>
        </p:spPr>
        <p:txBody>
          <a:bodyPr>
            <a:normAutofit fontScale="90000"/>
          </a:bodyPr>
          <a:lstStyle/>
          <a:p>
            <a:r>
              <a:rPr lang="en-GB" b="1" dirty="0" smtClean="0">
                <a:solidFill>
                  <a:srgbClr val="003399"/>
                </a:solidFill>
              </a:rPr>
              <a:t/>
            </a:r>
            <a:br>
              <a:rPr lang="en-GB" b="1" dirty="0" smtClean="0">
                <a:solidFill>
                  <a:srgbClr val="003399"/>
                </a:solidFill>
              </a:rPr>
            </a:br>
            <a:r>
              <a:rPr lang="en-GB" b="1" dirty="0" smtClean="0">
                <a:solidFill>
                  <a:srgbClr val="003399"/>
                </a:solidFill>
              </a:rPr>
              <a:t>WHAT do we mean when we talk about social, emotional and mental health?</a:t>
            </a:r>
            <a:r>
              <a:rPr lang="en-GB" sz="3600" b="1" dirty="0">
                <a:solidFill>
                  <a:srgbClr val="003399"/>
                </a:solidFill>
              </a:rPr>
              <a:t/>
            </a:r>
            <a:br>
              <a:rPr lang="en-GB" sz="3600" b="1" dirty="0">
                <a:solidFill>
                  <a:srgbClr val="003399"/>
                </a:solidFill>
              </a:rPr>
            </a:br>
            <a:endParaRPr lang="en-GB" sz="3600" b="1" dirty="0">
              <a:solidFill>
                <a:srgbClr val="003399"/>
              </a:solidFill>
            </a:endParaRPr>
          </a:p>
        </p:txBody>
      </p:sp>
      <p:sp>
        <p:nvSpPr>
          <p:cNvPr id="3" name="Content Placeholder 2"/>
          <p:cNvSpPr>
            <a:spLocks noGrp="1"/>
          </p:cNvSpPr>
          <p:nvPr>
            <p:ph idx="1"/>
          </p:nvPr>
        </p:nvSpPr>
        <p:spPr>
          <a:xfrm>
            <a:off x="457200" y="2204865"/>
            <a:ext cx="7067128" cy="4608512"/>
          </a:xfrm>
        </p:spPr>
        <p:txBody>
          <a:bodyPr>
            <a:normAutofit/>
          </a:bodyPr>
          <a:lstStyle/>
          <a:p>
            <a:pPr marL="0" indent="0">
              <a:buNone/>
            </a:pPr>
            <a:endParaRPr lang="en-GB" sz="4000" b="1" dirty="0" smtClean="0">
              <a:solidFill>
                <a:srgbClr val="003399"/>
              </a:solidFill>
            </a:endParaRPr>
          </a:p>
          <a:p>
            <a:pPr marL="0" indent="0">
              <a:buNone/>
            </a:pPr>
            <a:r>
              <a:rPr lang="en-GB" sz="4000" dirty="0" smtClean="0">
                <a:solidFill>
                  <a:srgbClr val="003399"/>
                </a:solidFill>
              </a:rPr>
              <a:t/>
            </a:r>
            <a:br>
              <a:rPr lang="en-GB" sz="4000" dirty="0" smtClean="0">
                <a:solidFill>
                  <a:srgbClr val="003399"/>
                </a:solidFill>
              </a:rPr>
            </a:br>
            <a:endParaRPr lang="en-GB" sz="4000" dirty="0">
              <a:solidFill>
                <a:srgbClr val="003399"/>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7547" y="2780928"/>
            <a:ext cx="2995013" cy="4236495"/>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959" y="2276872"/>
            <a:ext cx="4981908" cy="2849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8874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3238"/>
            <a:ext cx="9144000"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6"/>
          <p:cNvSpPr>
            <a:spLocks noGrp="1"/>
          </p:cNvSpPr>
          <p:nvPr>
            <p:ph type="title"/>
          </p:nvPr>
        </p:nvSpPr>
        <p:spPr/>
        <p:txBody>
          <a:bodyPr/>
          <a:lstStyle/>
          <a:p>
            <a:endParaRPr lang="en-GB" dirty="0"/>
          </a:p>
        </p:txBody>
      </p:sp>
      <p:sp>
        <p:nvSpPr>
          <p:cNvPr id="8" name="Title 1"/>
          <p:cNvSpPr txBox="1">
            <a:spLocks/>
          </p:cNvSpPr>
          <p:nvPr/>
        </p:nvSpPr>
        <p:spPr>
          <a:xfrm>
            <a:off x="0" y="260648"/>
            <a:ext cx="9144000" cy="11430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003399"/>
                </a:solidFill>
              </a:rPr>
              <a:t>WHY does it matter?</a:t>
            </a:r>
            <a:endParaRPr lang="en-GB" b="1" dirty="0">
              <a:solidFill>
                <a:srgbClr val="003399"/>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576" y="2564904"/>
            <a:ext cx="3207107" cy="4536504"/>
          </a:xfrm>
          <a:prstGeom prst="rect">
            <a:avLst/>
          </a:prstGeom>
        </p:spPr>
      </p:pic>
      <p:pic>
        <p:nvPicPr>
          <p:cNvPr id="2053" name="Picture 5" descr="Related image">
            <a:hlinkClick r:id="rId4"/>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179740" y="4149078"/>
            <a:ext cx="2272580" cy="15044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869" y="4149079"/>
            <a:ext cx="2268537" cy="1474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9740" y="2005887"/>
            <a:ext cx="2272580" cy="1381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0869" y="2005887"/>
            <a:ext cx="2268537"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547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6"/>
          <p:cNvSpPr>
            <a:spLocks noGrp="1"/>
          </p:cNvSpPr>
          <p:nvPr>
            <p:ph type="title"/>
          </p:nvPr>
        </p:nvSpPr>
        <p:spPr/>
        <p:txBody>
          <a:bodyPr/>
          <a:lstStyle/>
          <a:p>
            <a:endParaRPr lang="en-GB" dirty="0"/>
          </a:p>
        </p:txBody>
      </p:sp>
      <p:sp>
        <p:nvSpPr>
          <p:cNvPr id="8" name="Title 1"/>
          <p:cNvSpPr txBox="1">
            <a:spLocks/>
          </p:cNvSpPr>
          <p:nvPr/>
        </p:nvSpPr>
        <p:spPr>
          <a:xfrm>
            <a:off x="0" y="260648"/>
            <a:ext cx="9144000" cy="11430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003399"/>
                </a:solidFill>
              </a:rPr>
              <a:t>National Policy</a:t>
            </a:r>
            <a:endParaRPr lang="en-GB" b="1" dirty="0">
              <a:solidFill>
                <a:srgbClr val="003399"/>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576" y="2564904"/>
            <a:ext cx="3207107" cy="4536504"/>
          </a:xfrm>
          <a:prstGeom prst="rect">
            <a:avLst/>
          </a:prstGeom>
        </p:spPr>
      </p:pic>
      <p:sp>
        <p:nvSpPr>
          <p:cNvPr id="2" name="Content Placeholder 1"/>
          <p:cNvSpPr>
            <a:spLocks noGrp="1"/>
          </p:cNvSpPr>
          <p:nvPr>
            <p:ph idx="1"/>
          </p:nvPr>
        </p:nvSpPr>
        <p:spPr/>
        <p:txBody>
          <a:bodyPr/>
          <a:lstStyle/>
          <a:p>
            <a:endParaRPr lang="en-GB" dirty="0"/>
          </a:p>
        </p:txBody>
      </p:sp>
      <p:sp>
        <p:nvSpPr>
          <p:cNvPr id="3" name="AutoShape 2" descr="Image result for photo of a legal document"/>
          <p:cNvSpPr>
            <a:spLocks noChangeAspect="1" noChangeArrowheads="1"/>
          </p:cNvSpPr>
          <p:nvPr/>
        </p:nvSpPr>
        <p:spPr bwMode="auto">
          <a:xfrm>
            <a:off x="0" y="-136525"/>
            <a:ext cx="1704975" cy="1133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28" name="Picture 4" descr="http://www.cuberms.com/static/uploads/images/Legal_docum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166510"/>
            <a:ext cx="4710368" cy="3134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511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6"/>
          <p:cNvSpPr>
            <a:spLocks noGrp="1"/>
          </p:cNvSpPr>
          <p:nvPr>
            <p:ph type="title"/>
          </p:nvPr>
        </p:nvSpPr>
        <p:spPr/>
        <p:txBody>
          <a:bodyPr/>
          <a:lstStyle/>
          <a:p>
            <a:endParaRPr lang="en-GB" dirty="0"/>
          </a:p>
        </p:txBody>
      </p:sp>
      <p:sp>
        <p:nvSpPr>
          <p:cNvPr id="8" name="Title 1"/>
          <p:cNvSpPr txBox="1">
            <a:spLocks/>
          </p:cNvSpPr>
          <p:nvPr/>
        </p:nvSpPr>
        <p:spPr>
          <a:xfrm>
            <a:off x="0" y="260648"/>
            <a:ext cx="9144000" cy="11430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003399"/>
                </a:solidFill>
              </a:rPr>
              <a:t>WHY does it matter?</a:t>
            </a:r>
            <a:endParaRPr lang="en-GB" b="1" dirty="0">
              <a:solidFill>
                <a:srgbClr val="003399"/>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576" y="2564904"/>
            <a:ext cx="3207107" cy="4536504"/>
          </a:xfrm>
          <a:prstGeom prst="rect">
            <a:avLst/>
          </a:prstGeom>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83768" y="1988840"/>
            <a:ext cx="4662881" cy="370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600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520" y="-99392"/>
            <a:ext cx="9144000"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0" y="260648"/>
            <a:ext cx="9144000" cy="1143000"/>
          </a:xfrm>
          <a:solidFill>
            <a:schemeClr val="bg1"/>
          </a:solidFill>
        </p:spPr>
        <p:txBody>
          <a:bodyPr>
            <a:normAutofit fontScale="90000"/>
          </a:bodyPr>
          <a:lstStyle/>
          <a:p>
            <a:r>
              <a:rPr lang="en-GB" b="1" dirty="0" smtClean="0">
                <a:solidFill>
                  <a:srgbClr val="003399"/>
                </a:solidFill>
              </a:rPr>
              <a:t/>
            </a:r>
            <a:br>
              <a:rPr lang="en-GB" b="1" dirty="0" smtClean="0">
                <a:solidFill>
                  <a:srgbClr val="003399"/>
                </a:solidFill>
              </a:rPr>
            </a:br>
            <a:r>
              <a:rPr lang="en-GB" b="1" dirty="0" smtClean="0">
                <a:solidFill>
                  <a:srgbClr val="003399"/>
                </a:solidFill>
              </a:rPr>
              <a:t>WHAT have we been doing in Leeds?</a:t>
            </a:r>
            <a:r>
              <a:rPr lang="en-GB" sz="3600" b="1" dirty="0">
                <a:solidFill>
                  <a:srgbClr val="003399"/>
                </a:solidFill>
              </a:rPr>
              <a:t/>
            </a:r>
            <a:br>
              <a:rPr lang="en-GB" sz="3600" b="1" dirty="0">
                <a:solidFill>
                  <a:srgbClr val="003399"/>
                </a:solidFill>
              </a:rPr>
            </a:br>
            <a:endParaRPr lang="en-GB" sz="3600" b="1" dirty="0">
              <a:solidFill>
                <a:srgbClr val="003399"/>
              </a:solidFill>
            </a:endParaRPr>
          </a:p>
        </p:txBody>
      </p:sp>
      <p:sp>
        <p:nvSpPr>
          <p:cNvPr id="3" name="Content Placeholder 2"/>
          <p:cNvSpPr>
            <a:spLocks noGrp="1"/>
          </p:cNvSpPr>
          <p:nvPr>
            <p:ph idx="1"/>
          </p:nvPr>
        </p:nvSpPr>
        <p:spPr>
          <a:xfrm>
            <a:off x="323528" y="2060848"/>
            <a:ext cx="7200800" cy="5472609"/>
          </a:xfrm>
        </p:spPr>
        <p:txBody>
          <a:bodyPr>
            <a:normAutofit fontScale="85000" lnSpcReduction="20000"/>
          </a:bodyPr>
          <a:lstStyle/>
          <a:p>
            <a:pPr marL="0" indent="0">
              <a:buNone/>
            </a:pPr>
            <a:endParaRPr lang="en-GB" sz="5100" dirty="0" smtClean="0">
              <a:solidFill>
                <a:srgbClr val="003399"/>
              </a:solidFill>
            </a:endParaRPr>
          </a:p>
          <a:p>
            <a:pPr marL="0" indent="0">
              <a:buNone/>
            </a:pPr>
            <a:endParaRPr lang="en-GB" sz="5100" dirty="0">
              <a:solidFill>
                <a:srgbClr val="003399"/>
              </a:solidFill>
            </a:endParaRPr>
          </a:p>
          <a:p>
            <a:pPr marL="0" indent="0">
              <a:buNone/>
            </a:pPr>
            <a:endParaRPr lang="en-GB" sz="5900" dirty="0">
              <a:solidFill>
                <a:srgbClr val="003399"/>
              </a:solidFill>
            </a:endParaRPr>
          </a:p>
          <a:p>
            <a:pPr marL="0" indent="0">
              <a:buNone/>
            </a:pPr>
            <a:endParaRPr lang="en-GB" sz="5100" dirty="0">
              <a:solidFill>
                <a:srgbClr val="003399"/>
              </a:solidFill>
            </a:endParaRPr>
          </a:p>
          <a:p>
            <a:pPr marL="0" indent="0">
              <a:buNone/>
            </a:pPr>
            <a:endParaRPr lang="en-GB" sz="4500" dirty="0" smtClean="0">
              <a:solidFill>
                <a:srgbClr val="003399"/>
              </a:solidFill>
            </a:endParaRPr>
          </a:p>
          <a:p>
            <a:pPr marL="0" indent="0">
              <a:buNone/>
            </a:pPr>
            <a:endParaRPr lang="en-GB" sz="4000" b="1" dirty="0">
              <a:solidFill>
                <a:srgbClr val="003399"/>
              </a:solidFill>
            </a:endParaRPr>
          </a:p>
          <a:p>
            <a:pPr marL="0" indent="0">
              <a:buNone/>
            </a:pPr>
            <a:endParaRPr lang="en-GB" sz="4000" b="1" dirty="0" smtClean="0">
              <a:solidFill>
                <a:srgbClr val="003399"/>
              </a:solidFill>
            </a:endParaRPr>
          </a:p>
          <a:p>
            <a:pPr marL="0" indent="0">
              <a:buNone/>
            </a:pPr>
            <a:r>
              <a:rPr lang="en-GB" sz="4000" dirty="0" smtClean="0">
                <a:solidFill>
                  <a:srgbClr val="003399"/>
                </a:solidFill>
              </a:rPr>
              <a:t/>
            </a:r>
            <a:br>
              <a:rPr lang="en-GB" sz="4000" dirty="0" smtClean="0">
                <a:solidFill>
                  <a:srgbClr val="003399"/>
                </a:solidFill>
              </a:rPr>
            </a:br>
            <a:endParaRPr lang="en-GB" sz="4000" dirty="0">
              <a:solidFill>
                <a:srgbClr val="003399"/>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7547" y="2780928"/>
            <a:ext cx="2995013" cy="4236495"/>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rcRect l="-77258" r="-77258"/>
          <a:stretch>
            <a:fillRect/>
          </a:stretch>
        </p:blipFill>
        <p:spPr>
          <a:xfrm>
            <a:off x="-2875644" y="1644887"/>
            <a:ext cx="9493191" cy="4525963"/>
          </a:xfrm>
          <a:prstGeom prst="rect">
            <a:avLst/>
          </a:prstGeom>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5463" y="1640942"/>
            <a:ext cx="3528392" cy="45299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963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520" y="-99392"/>
            <a:ext cx="9144000"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0" y="260648"/>
            <a:ext cx="9144000" cy="1143000"/>
          </a:xfrm>
          <a:solidFill>
            <a:schemeClr val="bg1"/>
          </a:solidFill>
        </p:spPr>
        <p:txBody>
          <a:bodyPr>
            <a:normAutofit fontScale="90000"/>
          </a:bodyPr>
          <a:lstStyle/>
          <a:p>
            <a:r>
              <a:rPr lang="en-GB" b="1" dirty="0" smtClean="0">
                <a:solidFill>
                  <a:srgbClr val="003399"/>
                </a:solidFill>
              </a:rPr>
              <a:t/>
            </a:r>
            <a:br>
              <a:rPr lang="en-GB" b="1" dirty="0" smtClean="0">
                <a:solidFill>
                  <a:srgbClr val="003399"/>
                </a:solidFill>
              </a:rPr>
            </a:br>
            <a:r>
              <a:rPr lang="en-GB" b="1" dirty="0" smtClean="0">
                <a:solidFill>
                  <a:srgbClr val="003399"/>
                </a:solidFill>
              </a:rPr>
              <a:t>WHAT have we been doing in Leeds?</a:t>
            </a:r>
            <a:r>
              <a:rPr lang="en-GB" sz="3600" b="1" dirty="0">
                <a:solidFill>
                  <a:srgbClr val="003399"/>
                </a:solidFill>
              </a:rPr>
              <a:t/>
            </a:r>
            <a:br>
              <a:rPr lang="en-GB" sz="3600" b="1" dirty="0">
                <a:solidFill>
                  <a:srgbClr val="003399"/>
                </a:solidFill>
              </a:rPr>
            </a:br>
            <a:endParaRPr lang="en-GB" sz="3600" b="1" dirty="0">
              <a:solidFill>
                <a:srgbClr val="003399"/>
              </a:solidFill>
            </a:endParaRPr>
          </a:p>
        </p:txBody>
      </p:sp>
      <p:sp>
        <p:nvSpPr>
          <p:cNvPr id="3" name="Content Placeholder 2"/>
          <p:cNvSpPr>
            <a:spLocks noGrp="1"/>
          </p:cNvSpPr>
          <p:nvPr>
            <p:ph idx="1"/>
          </p:nvPr>
        </p:nvSpPr>
        <p:spPr>
          <a:xfrm>
            <a:off x="323528" y="2060848"/>
            <a:ext cx="7200800" cy="5472609"/>
          </a:xfrm>
        </p:spPr>
        <p:txBody>
          <a:bodyPr>
            <a:normAutofit fontScale="85000" lnSpcReduction="20000"/>
          </a:bodyPr>
          <a:lstStyle/>
          <a:p>
            <a:pPr marL="0" indent="0">
              <a:buNone/>
            </a:pPr>
            <a:endParaRPr lang="en-GB" sz="5100" dirty="0" smtClean="0">
              <a:solidFill>
                <a:srgbClr val="003399"/>
              </a:solidFill>
            </a:endParaRPr>
          </a:p>
          <a:p>
            <a:pPr marL="0" indent="0">
              <a:buNone/>
            </a:pPr>
            <a:endParaRPr lang="en-GB" sz="5100" dirty="0">
              <a:solidFill>
                <a:srgbClr val="003399"/>
              </a:solidFill>
            </a:endParaRPr>
          </a:p>
          <a:p>
            <a:pPr marL="0" indent="0">
              <a:buNone/>
            </a:pPr>
            <a:endParaRPr lang="en-GB" sz="5900" dirty="0">
              <a:solidFill>
                <a:srgbClr val="003399"/>
              </a:solidFill>
            </a:endParaRPr>
          </a:p>
          <a:p>
            <a:pPr marL="0" indent="0">
              <a:buNone/>
            </a:pPr>
            <a:endParaRPr lang="en-GB" sz="5100" dirty="0">
              <a:solidFill>
                <a:srgbClr val="003399"/>
              </a:solidFill>
            </a:endParaRPr>
          </a:p>
          <a:p>
            <a:pPr marL="0" indent="0">
              <a:buNone/>
            </a:pPr>
            <a:endParaRPr lang="en-GB" sz="4500" dirty="0" smtClean="0">
              <a:solidFill>
                <a:srgbClr val="003399"/>
              </a:solidFill>
            </a:endParaRPr>
          </a:p>
          <a:p>
            <a:pPr marL="0" indent="0">
              <a:buNone/>
            </a:pPr>
            <a:endParaRPr lang="en-GB" sz="4000" b="1" dirty="0">
              <a:solidFill>
                <a:srgbClr val="003399"/>
              </a:solidFill>
            </a:endParaRPr>
          </a:p>
          <a:p>
            <a:pPr marL="0" indent="0">
              <a:buNone/>
            </a:pPr>
            <a:endParaRPr lang="en-GB" sz="4000" b="1" dirty="0" smtClean="0">
              <a:solidFill>
                <a:srgbClr val="003399"/>
              </a:solidFill>
            </a:endParaRPr>
          </a:p>
          <a:p>
            <a:pPr marL="0" indent="0">
              <a:buNone/>
            </a:pPr>
            <a:r>
              <a:rPr lang="en-GB" sz="4000" dirty="0" smtClean="0">
                <a:solidFill>
                  <a:srgbClr val="003399"/>
                </a:solidFill>
              </a:rPr>
              <a:t/>
            </a:r>
            <a:br>
              <a:rPr lang="en-GB" sz="4000" dirty="0" smtClean="0">
                <a:solidFill>
                  <a:srgbClr val="003399"/>
                </a:solidFill>
              </a:rPr>
            </a:br>
            <a:endParaRPr lang="en-GB" sz="4000" dirty="0">
              <a:solidFill>
                <a:srgbClr val="003399"/>
              </a:solidFill>
            </a:endParaRPr>
          </a:p>
        </p:txBody>
      </p:sp>
      <p:pic>
        <p:nvPicPr>
          <p:cNvPr id="9"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08" y="1501147"/>
            <a:ext cx="7129462" cy="3656922"/>
          </a:xfrm>
          <a:prstGeom prst="rect">
            <a:avLst/>
          </a:prstGeom>
        </p:spPr>
      </p:pic>
      <p:sp>
        <p:nvSpPr>
          <p:cNvPr id="4" name="Rectangle 3"/>
          <p:cNvSpPr/>
          <p:nvPr/>
        </p:nvSpPr>
        <p:spPr>
          <a:xfrm>
            <a:off x="-83404" y="4806167"/>
            <a:ext cx="2443426" cy="369332"/>
          </a:xfrm>
          <a:prstGeom prst="rect">
            <a:avLst/>
          </a:prstGeom>
        </p:spPr>
        <p:txBody>
          <a:bodyPr wrap="none">
            <a:spAutoFit/>
          </a:bodyPr>
          <a:lstStyle/>
          <a:p>
            <a:r>
              <a:rPr lang="en-GB" dirty="0" smtClean="0">
                <a:solidFill>
                  <a:srgbClr val="003399"/>
                </a:solidFill>
              </a:rPr>
              <a:t> </a:t>
            </a:r>
            <a:r>
              <a:rPr lang="en-GB" dirty="0">
                <a:solidFill>
                  <a:srgbClr val="003399"/>
                </a:solidFill>
                <a:hlinkClick r:id="rId4"/>
              </a:rPr>
              <a:t>www.mindmate.org.uk</a:t>
            </a:r>
            <a:r>
              <a:rPr lang="en-GB" dirty="0">
                <a:solidFill>
                  <a:srgbClr val="003399"/>
                </a:solidFill>
              </a:rPr>
              <a:t> </a:t>
            </a:r>
            <a:endParaRPr lang="en-GB" dirty="0"/>
          </a:p>
        </p:txBody>
      </p:sp>
      <p:pic>
        <p:nvPicPr>
          <p:cNvPr id="1026"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3688267"/>
            <a:ext cx="2283569" cy="297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049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74" y="34513"/>
            <a:ext cx="9144000"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b="1" dirty="0"/>
              <a:t>K</a:t>
            </a:r>
            <a:r>
              <a:rPr lang="en-GB" b="1" dirty="0" smtClean="0"/>
              <a:t>ey aims of the review</a:t>
            </a:r>
            <a:endParaRPr lang="en-GB" b="1" dirty="0"/>
          </a:p>
        </p:txBody>
      </p:sp>
      <p:sp>
        <p:nvSpPr>
          <p:cNvPr id="4" name="Rectangle 3"/>
          <p:cNvSpPr>
            <a:spLocks noGrp="1" noChangeArrowheads="1"/>
          </p:cNvSpPr>
          <p:nvPr>
            <p:ph idx="1"/>
          </p:nvPr>
        </p:nvSpPr>
        <p:spPr>
          <a:xfrm>
            <a:off x="1979712" y="1700808"/>
            <a:ext cx="7056784" cy="4741987"/>
          </a:xfrm>
        </p:spPr>
        <p:txBody>
          <a:bodyPr>
            <a:normAutofit/>
          </a:bodyPr>
          <a:lstStyle/>
          <a:p>
            <a:pPr marL="0" indent="0" eaLnBrk="1" hangingPunct="1">
              <a:lnSpc>
                <a:spcPct val="90000"/>
              </a:lnSpc>
              <a:buNone/>
            </a:pPr>
            <a:endParaRPr lang="en-GB" dirty="0"/>
          </a:p>
          <a:p>
            <a:pPr marL="0" indent="0" eaLnBrk="1" hangingPunct="1">
              <a:lnSpc>
                <a:spcPct val="90000"/>
              </a:lnSpc>
              <a:buNone/>
            </a:pPr>
            <a:endParaRPr lang="en-GB" dirty="0" smtClean="0"/>
          </a:p>
          <a:p>
            <a:pPr eaLnBrk="1" hangingPunct="1">
              <a:lnSpc>
                <a:spcPct val="90000"/>
              </a:lnSpc>
            </a:pPr>
            <a:endParaRPr lang="en-GB" dirty="0" smtClean="0"/>
          </a:p>
          <a:p>
            <a:pPr eaLnBrk="1" hangingPunct="1">
              <a:lnSpc>
                <a:spcPct val="90000"/>
              </a:lnSpc>
              <a:buFontTx/>
              <a:buNone/>
            </a:pPr>
            <a:endParaRPr lang="en-GB" dirty="0" smtClean="0"/>
          </a:p>
        </p:txBody>
      </p:sp>
      <p:sp>
        <p:nvSpPr>
          <p:cNvPr id="5" name="Title 1"/>
          <p:cNvSpPr txBox="1">
            <a:spLocks/>
          </p:cNvSpPr>
          <p:nvPr/>
        </p:nvSpPr>
        <p:spPr>
          <a:xfrm>
            <a:off x="0" y="260648"/>
            <a:ext cx="9144000" cy="11430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003399"/>
                </a:solidFill>
              </a:rPr>
              <a:t>WHAT have we been doing in Leeds?</a:t>
            </a:r>
            <a:endParaRPr lang="en-GB" sz="4000" b="1" dirty="0">
              <a:solidFill>
                <a:srgbClr val="003399"/>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576" y="2276872"/>
            <a:ext cx="3423559" cy="4842680"/>
          </a:xfrm>
          <a:prstGeom prst="rect">
            <a:avLst/>
          </a:prstGeom>
        </p:spPr>
      </p:pic>
      <p:sp>
        <p:nvSpPr>
          <p:cNvPr id="3" name="TextBox 2"/>
          <p:cNvSpPr txBox="1"/>
          <p:nvPr/>
        </p:nvSpPr>
        <p:spPr>
          <a:xfrm>
            <a:off x="1984542" y="1556792"/>
            <a:ext cx="6835929" cy="7478970"/>
          </a:xfrm>
          <a:prstGeom prst="rect">
            <a:avLst/>
          </a:prstGeom>
          <a:noFill/>
        </p:spPr>
        <p:txBody>
          <a:bodyPr wrap="square" rtlCol="0">
            <a:spAutoFit/>
          </a:bodyPr>
          <a:lstStyle/>
          <a:p>
            <a:pPr marL="342900" indent="-342900">
              <a:buFont typeface="Arial" pitchFamily="34" charset="0"/>
              <a:buChar char="•"/>
            </a:pPr>
            <a:r>
              <a:rPr lang="en-GB" sz="2400" dirty="0" smtClean="0">
                <a:solidFill>
                  <a:srgbClr val="003399"/>
                </a:solidFill>
              </a:rPr>
              <a:t>Promoting mental wellbeing and early support</a:t>
            </a:r>
          </a:p>
          <a:p>
            <a:endParaRPr lang="en-GB" sz="2400" dirty="0" smtClean="0">
              <a:solidFill>
                <a:srgbClr val="003399"/>
              </a:solidFill>
            </a:endParaRPr>
          </a:p>
          <a:p>
            <a:pPr marL="342900" indent="-342900">
              <a:buFont typeface="Arial" pitchFamily="34" charset="0"/>
              <a:buChar char="•"/>
            </a:pPr>
            <a:r>
              <a:rPr lang="en-GB" sz="2400" dirty="0" smtClean="0">
                <a:solidFill>
                  <a:srgbClr val="003399"/>
                </a:solidFill>
              </a:rPr>
              <a:t>High quality services and quicker access: refining our local targeted services to provide early help as soon as possible; </a:t>
            </a:r>
          </a:p>
          <a:p>
            <a:pPr marL="342900" indent="-342900">
              <a:buFont typeface="Arial" pitchFamily="34" charset="0"/>
              <a:buChar char="•"/>
            </a:pPr>
            <a:endParaRPr lang="en-GB" sz="2400" dirty="0">
              <a:solidFill>
                <a:srgbClr val="003399"/>
              </a:solidFill>
            </a:endParaRPr>
          </a:p>
          <a:p>
            <a:pPr marL="342900" indent="-342900">
              <a:buFont typeface="Arial" pitchFamily="34" charset="0"/>
              <a:buChar char="•"/>
            </a:pPr>
            <a:r>
              <a:rPr lang="en-GB" sz="2400" dirty="0" smtClean="0">
                <a:solidFill>
                  <a:srgbClr val="003399"/>
                </a:solidFill>
              </a:rPr>
              <a:t>And re-designing our specialist services for those with the most complex needs and those in crisis</a:t>
            </a:r>
          </a:p>
          <a:p>
            <a:pPr marL="342900" indent="-342900">
              <a:buFont typeface="Arial" pitchFamily="34" charset="0"/>
              <a:buChar char="•"/>
            </a:pPr>
            <a:endParaRPr lang="en-GB" sz="2400" dirty="0" smtClean="0">
              <a:solidFill>
                <a:srgbClr val="003399"/>
              </a:solidFill>
            </a:endParaRPr>
          </a:p>
          <a:p>
            <a:pPr marL="342900" indent="-342900">
              <a:buFont typeface="Arial" pitchFamily="34" charset="0"/>
              <a:buChar char="•"/>
            </a:pPr>
            <a:r>
              <a:rPr lang="en-GB" sz="2400" dirty="0" smtClean="0">
                <a:solidFill>
                  <a:srgbClr val="003399"/>
                </a:solidFill>
              </a:rPr>
              <a:t>mechanisms; quality assurance of services; robust method to measure outcomes </a:t>
            </a:r>
          </a:p>
          <a:p>
            <a:pPr marL="342900" indent="-342900">
              <a:buFont typeface="Arial" pitchFamily="34" charset="0"/>
              <a:buChar char="•"/>
            </a:pPr>
            <a:endParaRPr lang="en-GB" sz="2400" dirty="0" smtClean="0">
              <a:solidFill>
                <a:srgbClr val="003399"/>
              </a:solidFill>
            </a:endParaRPr>
          </a:p>
          <a:p>
            <a:pPr marL="342900" indent="-342900">
              <a:buFont typeface="Arial" pitchFamily="34" charset="0"/>
              <a:buChar char="•"/>
            </a:pPr>
            <a:r>
              <a:rPr lang="en-GB" sz="2400" dirty="0" smtClean="0">
                <a:solidFill>
                  <a:srgbClr val="003399"/>
                </a:solidFill>
              </a:rPr>
              <a:t>Effective communications with everyone affected </a:t>
            </a:r>
          </a:p>
          <a:p>
            <a:pPr marL="342900" indent="-342900">
              <a:buFont typeface="Arial" pitchFamily="34" charset="0"/>
              <a:buChar char="•"/>
            </a:pPr>
            <a:endParaRPr lang="en-GB" sz="2400" dirty="0" smtClean="0">
              <a:solidFill>
                <a:srgbClr val="003399"/>
              </a:solidFill>
            </a:endParaRPr>
          </a:p>
          <a:p>
            <a:pPr marL="342900" indent="-342900">
              <a:buFont typeface="Arial" pitchFamily="34" charset="0"/>
              <a:buChar char="•"/>
            </a:pPr>
            <a:endParaRPr lang="en-GB" sz="2400" dirty="0" smtClean="0">
              <a:solidFill>
                <a:srgbClr val="003399"/>
              </a:solidFill>
            </a:endParaRPr>
          </a:p>
          <a:p>
            <a:pPr marL="342900" indent="-342900">
              <a:buFont typeface="Arial" pitchFamily="34" charset="0"/>
              <a:buChar char="•"/>
            </a:pPr>
            <a:endParaRPr lang="en-GB" sz="2400" dirty="0" smtClean="0">
              <a:solidFill>
                <a:srgbClr val="003399"/>
              </a:solidFill>
            </a:endParaRPr>
          </a:p>
          <a:p>
            <a:endParaRPr lang="en-GB" sz="2400" dirty="0"/>
          </a:p>
          <a:p>
            <a:endParaRPr lang="en-GB" sz="2400" dirty="0" smtClean="0"/>
          </a:p>
          <a:p>
            <a:endParaRPr lang="en-GB" sz="2400" dirty="0"/>
          </a:p>
          <a:p>
            <a:endParaRPr lang="en-GB" sz="2400" dirty="0"/>
          </a:p>
        </p:txBody>
      </p:sp>
    </p:spTree>
    <p:extLst>
      <p:ext uri="{BB962C8B-B14F-4D97-AF65-F5344CB8AC3E}">
        <p14:creationId xmlns:p14="http://schemas.microsoft.com/office/powerpoint/2010/main" val="2495681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1907704" y="1400916"/>
            <a:ext cx="6912768" cy="4908404"/>
          </a:xfrm>
        </p:spPr>
        <p:txBody>
          <a:bodyPr>
            <a:normAutofit fontScale="55000" lnSpcReduction="20000"/>
          </a:bodyPr>
          <a:lstStyle/>
          <a:p>
            <a:pPr marL="0" indent="0">
              <a:buNone/>
            </a:pPr>
            <a:endParaRPr lang="en-GB" dirty="0" smtClean="0">
              <a:solidFill>
                <a:srgbClr val="003399"/>
              </a:solidFill>
            </a:endParaRPr>
          </a:p>
          <a:p>
            <a:pPr marL="0" indent="0">
              <a:buNone/>
            </a:pPr>
            <a:endParaRPr lang="en-GB" sz="8000" dirty="0" smtClean="0">
              <a:solidFill>
                <a:srgbClr val="003399"/>
              </a:solidFill>
            </a:endParaRPr>
          </a:p>
          <a:p>
            <a:r>
              <a:rPr lang="en-GB" sz="5900" dirty="0" smtClean="0">
                <a:solidFill>
                  <a:srgbClr val="003399"/>
                </a:solidFill>
              </a:rPr>
              <a:t>Working together across Education, Health and </a:t>
            </a:r>
            <a:r>
              <a:rPr lang="en-GB" sz="5900" dirty="0">
                <a:solidFill>
                  <a:srgbClr val="003399"/>
                </a:solidFill>
              </a:rPr>
              <a:t>Social </a:t>
            </a:r>
            <a:r>
              <a:rPr lang="en-GB" sz="5900" dirty="0" smtClean="0">
                <a:solidFill>
                  <a:srgbClr val="003399"/>
                </a:solidFill>
              </a:rPr>
              <a:t>Care</a:t>
            </a:r>
          </a:p>
          <a:p>
            <a:r>
              <a:rPr lang="en-GB" sz="5900" dirty="0" smtClean="0">
                <a:solidFill>
                  <a:srgbClr val="003399"/>
                </a:solidFill>
              </a:rPr>
              <a:t>Working with children, young people, families and practitioners</a:t>
            </a:r>
          </a:p>
          <a:p>
            <a:r>
              <a:rPr lang="en-GB" sz="5900" dirty="0" smtClean="0">
                <a:solidFill>
                  <a:srgbClr val="003399"/>
                </a:solidFill>
              </a:rPr>
              <a:t>Developing the Leeds strategy and Transformation Plan</a:t>
            </a:r>
          </a:p>
          <a:p>
            <a:r>
              <a:rPr lang="en-GB" sz="5900" dirty="0" smtClean="0">
                <a:solidFill>
                  <a:srgbClr val="003399"/>
                </a:solidFill>
              </a:rPr>
              <a:t>Planning how to best use funding available to support changes</a:t>
            </a:r>
          </a:p>
          <a:p>
            <a:pPr marL="0" indent="0">
              <a:buNone/>
            </a:pPr>
            <a:r>
              <a:rPr lang="en-GB" sz="3800" dirty="0" smtClean="0">
                <a:solidFill>
                  <a:srgbClr val="003399"/>
                </a:solidFill>
              </a:rPr>
              <a:t>  </a:t>
            </a:r>
          </a:p>
          <a:p>
            <a:pPr marL="0" indent="0">
              <a:buNone/>
            </a:pPr>
            <a:endParaRPr lang="en-GB" dirty="0">
              <a:solidFill>
                <a:srgbClr val="003399"/>
              </a:solidFill>
            </a:endParaRPr>
          </a:p>
        </p:txBody>
      </p:sp>
      <p:sp>
        <p:nvSpPr>
          <p:cNvPr id="7" name="Title 6"/>
          <p:cNvSpPr>
            <a:spLocks noGrp="1"/>
          </p:cNvSpPr>
          <p:nvPr>
            <p:ph type="title"/>
          </p:nvPr>
        </p:nvSpPr>
        <p:spPr/>
        <p:txBody>
          <a:bodyPr/>
          <a:lstStyle/>
          <a:p>
            <a:endParaRPr lang="en-GB" dirty="0"/>
          </a:p>
        </p:txBody>
      </p:sp>
      <p:sp>
        <p:nvSpPr>
          <p:cNvPr id="8" name="Title 1"/>
          <p:cNvSpPr txBox="1">
            <a:spLocks/>
          </p:cNvSpPr>
          <p:nvPr/>
        </p:nvSpPr>
        <p:spPr>
          <a:xfrm>
            <a:off x="0" y="260648"/>
            <a:ext cx="9144000" cy="11430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003399"/>
                </a:solidFill>
              </a:rPr>
              <a:t>HOW have we been doing this?</a:t>
            </a:r>
            <a:endParaRPr lang="en-GB" sz="4000" b="1" dirty="0">
              <a:solidFill>
                <a:srgbClr val="003399"/>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584" y="1250925"/>
            <a:ext cx="3817706"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784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139BE320A14243A02BA8E12BBD54B0" ma:contentTypeVersion="1" ma:contentTypeDescription="Create a new document." ma:contentTypeScope="" ma:versionID="30d982f8577e5a2cacf7ed13eee78ed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88BDFE6-52E3-4D31-BB21-3D299070E3FD}"/>
</file>

<file path=customXml/itemProps2.xml><?xml version="1.0" encoding="utf-8"?>
<ds:datastoreItem xmlns:ds="http://schemas.openxmlformats.org/officeDocument/2006/customXml" ds:itemID="{593F6D6C-6833-45C6-A3B8-51284DD929FD}"/>
</file>

<file path=customXml/itemProps3.xml><?xml version="1.0" encoding="utf-8"?>
<ds:datastoreItem xmlns:ds="http://schemas.openxmlformats.org/officeDocument/2006/customXml" ds:itemID="{8600FE14-5D6C-4DBB-8381-B95848D8CF76}"/>
</file>

<file path=docProps/app.xml><?xml version="1.0" encoding="utf-8"?>
<Properties xmlns="http://schemas.openxmlformats.org/officeDocument/2006/extended-properties" xmlns:vt="http://schemas.openxmlformats.org/officeDocument/2006/docPropsVTypes">
  <TotalTime>1136</TotalTime>
  <Words>1664</Words>
  <Application>Microsoft Office PowerPoint</Application>
  <PresentationFormat>On-screen Show (4:3)</PresentationFormat>
  <Paragraphs>185</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Custom Design</vt:lpstr>
      <vt:lpstr>Supporting children and young people’s social, emotional and mental health in Leeds: the picture at April 2016</vt:lpstr>
      <vt:lpstr> WHAT do we mean when we talk about social, emotional and mental health? </vt:lpstr>
      <vt:lpstr>PowerPoint Presentation</vt:lpstr>
      <vt:lpstr>PowerPoint Presentation</vt:lpstr>
      <vt:lpstr>PowerPoint Presentation</vt:lpstr>
      <vt:lpstr> WHAT have we been doing in Leeds? </vt:lpstr>
      <vt:lpstr> WHAT have we been doing in Leeds? </vt:lpstr>
      <vt:lpstr>Key aims of the review</vt:lpstr>
      <vt:lpstr>PowerPoint Presentation</vt:lpstr>
      <vt:lpstr>PowerPoint Presentation</vt:lpstr>
      <vt:lpstr>PowerPoint Presentation</vt:lpstr>
      <vt:lpstr>HOW to find out more:</vt:lpstr>
      <vt:lpstr>Thanks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children and young people’s social, emotional and mental health in Leeds - the picture at April 2016</dc:title>
  <dc:creator>Administrator</dc:creator>
  <cp:lastModifiedBy>Kaye, C. Jane</cp:lastModifiedBy>
  <cp:revision>108</cp:revision>
  <dcterms:created xsi:type="dcterms:W3CDTF">2015-06-24T15:27:52Z</dcterms:created>
  <dcterms:modified xsi:type="dcterms:W3CDTF">2016-04-18T14:05:30Z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0x0101005D139BE320A14243A02BA8E12BBD54B0</vt:lpwstr>
  </property>
</Properties>
</file>